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71" r:id="rId4"/>
    <p:sldId id="272" r:id="rId5"/>
    <p:sldId id="273" r:id="rId6"/>
    <p:sldId id="296" r:id="rId7"/>
    <p:sldId id="261" r:id="rId8"/>
    <p:sldId id="262" r:id="rId9"/>
    <p:sldId id="264" r:id="rId10"/>
    <p:sldId id="268" r:id="rId11"/>
    <p:sldId id="269" r:id="rId12"/>
    <p:sldId id="294" r:id="rId13"/>
    <p:sldId id="270" r:id="rId14"/>
    <p:sldId id="295" r:id="rId15"/>
  </p:sldIdLst>
  <p:sldSz cx="17556163" cy="9875838"/>
  <p:notesSz cx="9875838" cy="17556163"/>
  <p:embeddedFontLst>
    <p:embeddedFont>
      <p:font typeface="제주고딕" panose="020B0600000101010101" charset="-127"/>
      <p:regular r:id="rId17"/>
    </p:embeddedFont>
    <p:embeddedFont>
      <p:font typeface="함초롬돋움" panose="020B0600000101010101" charset="-127"/>
      <p:regular r:id="rId18"/>
      <p:bold r:id="rId19"/>
    </p:embeddedFont>
    <p:embeddedFont>
      <p:font typeface="휴먼아미체" panose="02030504000101010101" pitchFamily="18" charset="-127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나눔고딕" panose="020D0604000000000000" pitchFamily="50" charset="-127"/>
      <p:regular r:id="rId25"/>
      <p:bold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000F"/>
    <a:srgbClr val="E6E6E6"/>
    <a:srgbClr val="ED1B24"/>
    <a:srgbClr val="FF0028"/>
    <a:srgbClr val="A6F3F4"/>
    <a:srgbClr val="2CDAED"/>
    <a:srgbClr val="23ADCC"/>
    <a:srgbClr val="22B7EA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04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70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6119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679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microsoft.com/office/2007/relationships/hdphoto" Target="../media/hdphoto5.wdp"/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microsoft.com/office/2007/relationships/hdphoto" Target="../media/hdphoto4.wdp"/><Relationship Id="rId5" Type="http://schemas.openxmlformats.org/officeDocument/2006/relationships/image" Target="../media/image15.pn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microsoft.com/office/2007/relationships/hdphoto" Target="../media/hdphoto3.wdp"/><Relationship Id="rId14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2ACE9A9-C45C-95EF-BC2F-5005B94B7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-1041135"/>
            <a:ext cx="17906603" cy="119377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BF335F-F1BC-AA45-7175-22C34680A94C}"/>
              </a:ext>
            </a:extLst>
          </p:cNvPr>
          <p:cNvSpPr txBox="1"/>
          <p:nvPr/>
        </p:nvSpPr>
        <p:spPr>
          <a:xfrm>
            <a:off x="910131" y="1706036"/>
            <a:ext cx="71918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rgbClr val="97000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Technicality</a:t>
            </a:r>
            <a:endParaRPr lang="ko-KR" altLang="en-US" sz="6600" dirty="0">
              <a:solidFill>
                <a:srgbClr val="97000F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53752DF-280C-304F-8411-61D9532CCD9A}"/>
              </a:ext>
            </a:extLst>
          </p:cNvPr>
          <p:cNvCxnSpPr>
            <a:cxnSpLocks/>
          </p:cNvCxnSpPr>
          <p:nvPr/>
        </p:nvCxnSpPr>
        <p:spPr>
          <a:xfrm>
            <a:off x="7353215" y="4371501"/>
            <a:ext cx="0" cy="4553142"/>
          </a:xfrm>
          <a:prstGeom prst="line">
            <a:avLst/>
          </a:prstGeom>
          <a:ln w="317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79BF636-F527-84E9-1091-306E1472AEA0}"/>
              </a:ext>
            </a:extLst>
          </p:cNvPr>
          <p:cNvCxnSpPr>
            <a:cxnSpLocks/>
          </p:cNvCxnSpPr>
          <p:nvPr/>
        </p:nvCxnSpPr>
        <p:spPr>
          <a:xfrm>
            <a:off x="12642212" y="4214896"/>
            <a:ext cx="0" cy="4553142"/>
          </a:xfrm>
          <a:prstGeom prst="line">
            <a:avLst/>
          </a:prstGeom>
          <a:ln w="317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대각선 방향 모서리 19">
            <a:extLst>
              <a:ext uri="{FF2B5EF4-FFF2-40B4-BE49-F238E27FC236}">
                <a16:creationId xmlns:a16="http://schemas.microsoft.com/office/drawing/2014/main" id="{DEAA7940-7AE5-203E-C1E4-8E558E41A547}"/>
              </a:ext>
            </a:extLst>
          </p:cNvPr>
          <p:cNvSpPr/>
          <p:nvPr/>
        </p:nvSpPr>
        <p:spPr>
          <a:xfrm>
            <a:off x="2934274" y="3264913"/>
            <a:ext cx="3710809" cy="79346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9700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400" dirty="0">
                <a:latin typeface="제주고딕" panose="02000300000000000000" pitchFamily="2" charset="-127"/>
                <a:ea typeface="제주고딕" panose="02000300000000000000" pitchFamily="2" charset="-127"/>
              </a:rPr>
              <a:t>현 상황</a:t>
            </a:r>
          </a:p>
        </p:txBody>
      </p:sp>
      <p:sp>
        <p:nvSpPr>
          <p:cNvPr id="21" name="사각형: 둥근 대각선 방향 모서리 20">
            <a:extLst>
              <a:ext uri="{FF2B5EF4-FFF2-40B4-BE49-F238E27FC236}">
                <a16:creationId xmlns:a16="http://schemas.microsoft.com/office/drawing/2014/main" id="{43B64EE3-B7EF-162D-7173-2BB7441CCB35}"/>
              </a:ext>
            </a:extLst>
          </p:cNvPr>
          <p:cNvSpPr/>
          <p:nvPr/>
        </p:nvSpPr>
        <p:spPr>
          <a:xfrm>
            <a:off x="7710052" y="3173507"/>
            <a:ext cx="3710809" cy="79346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9700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400" dirty="0">
                <a:latin typeface="제주고딕" panose="02000300000000000000" pitchFamily="2" charset="-127"/>
                <a:ea typeface="제주고딕" panose="02000300000000000000" pitchFamily="2" charset="-127"/>
              </a:rPr>
              <a:t>개선 방안</a:t>
            </a:r>
          </a:p>
        </p:txBody>
      </p:sp>
      <p:sp>
        <p:nvSpPr>
          <p:cNvPr id="22" name="사각형: 둥근 대각선 방향 모서리 21">
            <a:extLst>
              <a:ext uri="{FF2B5EF4-FFF2-40B4-BE49-F238E27FC236}">
                <a16:creationId xmlns:a16="http://schemas.microsoft.com/office/drawing/2014/main" id="{50D8F791-9509-577B-07D0-76C61CF5DA79}"/>
              </a:ext>
            </a:extLst>
          </p:cNvPr>
          <p:cNvSpPr/>
          <p:nvPr/>
        </p:nvSpPr>
        <p:spPr>
          <a:xfrm>
            <a:off x="13037157" y="3173507"/>
            <a:ext cx="3710809" cy="793468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9700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400" dirty="0">
                <a:latin typeface="제주고딕" panose="02000300000000000000" pitchFamily="2" charset="-127"/>
                <a:ea typeface="제주고딕" panose="02000300000000000000" pitchFamily="2" charset="-127"/>
              </a:rPr>
              <a:t>기대 효과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CC09855-9F56-38E8-97C6-2DF44ADE3FE1}"/>
              </a:ext>
            </a:extLst>
          </p:cNvPr>
          <p:cNvSpPr/>
          <p:nvPr/>
        </p:nvSpPr>
        <p:spPr>
          <a:xfrm>
            <a:off x="910131" y="4870590"/>
            <a:ext cx="1568178" cy="1568178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50800">
            <a:gradFill flip="none" rotWithShape="1">
              <a:gsLst>
                <a:gs pos="23000">
                  <a:schemeClr val="accent1">
                    <a:lumMod val="0"/>
                    <a:lumOff val="100000"/>
                  </a:schemeClr>
                </a:gs>
                <a:gs pos="45000">
                  <a:srgbClr val="FF0028"/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9ECDB10-BE1C-DBEA-F11F-59FF0CEB06D4}"/>
              </a:ext>
            </a:extLst>
          </p:cNvPr>
          <p:cNvGrpSpPr/>
          <p:nvPr/>
        </p:nvGrpSpPr>
        <p:grpSpPr>
          <a:xfrm>
            <a:off x="910131" y="7348303"/>
            <a:ext cx="1576340" cy="1576340"/>
            <a:chOff x="8855244" y="3369819"/>
            <a:chExt cx="1138660" cy="1138660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424D71CA-4B7F-BF7D-619D-5480A6EB8E18}"/>
                </a:ext>
              </a:extLst>
            </p:cNvPr>
            <p:cNvSpPr/>
            <p:nvPr/>
          </p:nvSpPr>
          <p:spPr>
            <a:xfrm>
              <a:off x="8855244" y="3369819"/>
              <a:ext cx="1138660" cy="1138660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50800">
              <a:gradFill flip="none" rotWithShape="1">
                <a:gsLst>
                  <a:gs pos="16000">
                    <a:schemeClr val="accent1">
                      <a:lumMod val="0"/>
                      <a:lumOff val="100000"/>
                    </a:schemeClr>
                  </a:gs>
                  <a:gs pos="58000">
                    <a:schemeClr val="tx1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6" name="Freeform 110">
              <a:extLst>
                <a:ext uri="{FF2B5EF4-FFF2-40B4-BE49-F238E27FC236}">
                  <a16:creationId xmlns:a16="http://schemas.microsoft.com/office/drawing/2014/main" id="{31176396-4BA2-5F7B-D789-447F3F0163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11515" y="3586800"/>
              <a:ext cx="887526" cy="665647"/>
            </a:xfrm>
            <a:custGeom>
              <a:avLst/>
              <a:gdLst>
                <a:gd name="T0" fmla="*/ 41 w 51"/>
                <a:gd name="T1" fmla="*/ 38 h 38"/>
                <a:gd name="T2" fmla="*/ 12 w 51"/>
                <a:gd name="T3" fmla="*/ 38 h 38"/>
                <a:gd name="T4" fmla="*/ 0 w 51"/>
                <a:gd name="T5" fmla="*/ 26 h 38"/>
                <a:gd name="T6" fmla="*/ 7 w 51"/>
                <a:gd name="T7" fmla="*/ 15 h 38"/>
                <a:gd name="T8" fmla="*/ 7 w 51"/>
                <a:gd name="T9" fmla="*/ 14 h 38"/>
                <a:gd name="T10" fmla="*/ 20 w 51"/>
                <a:gd name="T11" fmla="*/ 0 h 38"/>
                <a:gd name="T12" fmla="*/ 33 w 51"/>
                <a:gd name="T13" fmla="*/ 9 h 38"/>
                <a:gd name="T14" fmla="*/ 37 w 51"/>
                <a:gd name="T15" fmla="*/ 7 h 38"/>
                <a:gd name="T16" fmla="*/ 44 w 51"/>
                <a:gd name="T17" fmla="*/ 14 h 38"/>
                <a:gd name="T18" fmla="*/ 43 w 51"/>
                <a:gd name="T19" fmla="*/ 17 h 38"/>
                <a:gd name="T20" fmla="*/ 51 w 51"/>
                <a:gd name="T21" fmla="*/ 28 h 38"/>
                <a:gd name="T22" fmla="*/ 41 w 51"/>
                <a:gd name="T23" fmla="*/ 38 h 38"/>
                <a:gd name="T24" fmla="*/ 34 w 51"/>
                <a:gd name="T25" fmla="*/ 19 h 38"/>
                <a:gd name="T26" fmla="*/ 24 w 51"/>
                <a:gd name="T27" fmla="*/ 10 h 38"/>
                <a:gd name="T28" fmla="*/ 24 w 51"/>
                <a:gd name="T29" fmla="*/ 10 h 38"/>
                <a:gd name="T30" fmla="*/ 23 w 51"/>
                <a:gd name="T31" fmla="*/ 10 h 38"/>
                <a:gd name="T32" fmla="*/ 14 w 51"/>
                <a:gd name="T33" fmla="*/ 19 h 38"/>
                <a:gd name="T34" fmla="*/ 13 w 51"/>
                <a:gd name="T35" fmla="*/ 20 h 38"/>
                <a:gd name="T36" fmla="*/ 14 w 51"/>
                <a:gd name="T37" fmla="*/ 21 h 38"/>
                <a:gd name="T38" fmla="*/ 20 w 51"/>
                <a:gd name="T39" fmla="*/ 21 h 38"/>
                <a:gd name="T40" fmla="*/ 20 w 51"/>
                <a:gd name="T41" fmla="*/ 30 h 38"/>
                <a:gd name="T42" fmla="*/ 21 w 51"/>
                <a:gd name="T43" fmla="*/ 31 h 38"/>
                <a:gd name="T44" fmla="*/ 26 w 51"/>
                <a:gd name="T45" fmla="*/ 31 h 38"/>
                <a:gd name="T46" fmla="*/ 27 w 51"/>
                <a:gd name="T47" fmla="*/ 30 h 38"/>
                <a:gd name="T48" fmla="*/ 27 w 51"/>
                <a:gd name="T49" fmla="*/ 21 h 38"/>
                <a:gd name="T50" fmla="*/ 33 w 51"/>
                <a:gd name="T51" fmla="*/ 21 h 38"/>
                <a:gd name="T52" fmla="*/ 34 w 51"/>
                <a:gd name="T53" fmla="*/ 20 h 38"/>
                <a:gd name="T54" fmla="*/ 34 w 51"/>
                <a:gd name="T55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1" h="38">
                  <a:moveTo>
                    <a:pt x="41" y="38"/>
                  </a:moveTo>
                  <a:cubicBezTo>
                    <a:pt x="12" y="38"/>
                    <a:pt x="12" y="38"/>
                    <a:pt x="12" y="38"/>
                  </a:cubicBezTo>
                  <a:cubicBezTo>
                    <a:pt x="5" y="38"/>
                    <a:pt x="0" y="32"/>
                    <a:pt x="0" y="26"/>
                  </a:cubicBezTo>
                  <a:cubicBezTo>
                    <a:pt x="0" y="21"/>
                    <a:pt x="2" y="17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6"/>
                    <a:pt x="13" y="0"/>
                    <a:pt x="20" y="0"/>
                  </a:cubicBezTo>
                  <a:cubicBezTo>
                    <a:pt x="26" y="0"/>
                    <a:pt x="31" y="3"/>
                    <a:pt x="33" y="9"/>
                  </a:cubicBezTo>
                  <a:cubicBezTo>
                    <a:pt x="34" y="8"/>
                    <a:pt x="36" y="7"/>
                    <a:pt x="37" y="7"/>
                  </a:cubicBezTo>
                  <a:cubicBezTo>
                    <a:pt x="41" y="7"/>
                    <a:pt x="44" y="10"/>
                    <a:pt x="44" y="14"/>
                  </a:cubicBezTo>
                  <a:cubicBezTo>
                    <a:pt x="44" y="15"/>
                    <a:pt x="44" y="16"/>
                    <a:pt x="43" y="17"/>
                  </a:cubicBezTo>
                  <a:cubicBezTo>
                    <a:pt x="48" y="19"/>
                    <a:pt x="51" y="23"/>
                    <a:pt x="51" y="28"/>
                  </a:cubicBezTo>
                  <a:cubicBezTo>
                    <a:pt x="51" y="33"/>
                    <a:pt x="47" y="38"/>
                    <a:pt x="41" y="38"/>
                  </a:cubicBezTo>
                  <a:close/>
                  <a:moveTo>
                    <a:pt x="34" y="19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3" y="10"/>
                    <a:pt x="23" y="10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3" y="20"/>
                    <a:pt x="13" y="20"/>
                  </a:cubicBezTo>
                  <a:cubicBezTo>
                    <a:pt x="13" y="20"/>
                    <a:pt x="14" y="21"/>
                    <a:pt x="14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1"/>
                    <a:pt x="21" y="31"/>
                    <a:pt x="21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7" y="31"/>
                    <a:pt x="27" y="31"/>
                    <a:pt x="27" y="30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4" y="21"/>
                    <a:pt x="34" y="20"/>
                    <a:pt x="34" y="20"/>
                  </a:cubicBezTo>
                  <a:cubicBezTo>
                    <a:pt x="34" y="20"/>
                    <a:pt x="34" y="19"/>
                    <a:pt x="34" y="19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>
                <a:defRPr/>
              </a:pPr>
              <a:endParaRPr lang="id-ID" sz="2599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67130EC-AE9A-EFB4-678A-6E7FC017E7FF}"/>
              </a:ext>
            </a:extLst>
          </p:cNvPr>
          <p:cNvSpPr txBox="1"/>
          <p:nvPr/>
        </p:nvSpPr>
        <p:spPr>
          <a:xfrm>
            <a:off x="2895000" y="5003174"/>
            <a:ext cx="4468215" cy="1129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0820" marR="38100" indent="-17272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dirty="0">
                <a:latin typeface="제주고딕" panose="02000300000000000000" pitchFamily="2" charset="-127"/>
                <a:ea typeface="제주고딕" panose="02000300000000000000" pitchFamily="2" charset="-127"/>
              </a:rPr>
              <a:t>대원들의 수동적인 점검으로 </a:t>
            </a:r>
            <a:endParaRPr lang="en-US" altLang="ko-KR" sz="2400" b="1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210820" marR="38100" indent="-17272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dirty="0">
                <a:effectLst/>
                <a:latin typeface="제주고딕" panose="02000300000000000000" pitchFamily="2" charset="-127"/>
                <a:ea typeface="제주고딕" panose="02000300000000000000" pitchFamily="2" charset="-127"/>
              </a:rPr>
              <a:t>절대적인 점검 시간 부족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0EE5BC-008A-F740-2BE4-C030F8C851A6}"/>
              </a:ext>
            </a:extLst>
          </p:cNvPr>
          <p:cNvSpPr txBox="1"/>
          <p:nvPr/>
        </p:nvSpPr>
        <p:spPr>
          <a:xfrm>
            <a:off x="7712821" y="5003174"/>
            <a:ext cx="5132070" cy="1126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effectLst/>
                <a:latin typeface="제주고딕" panose="02000300000000000000" pitchFamily="2" charset="-127"/>
                <a:ea typeface="제주고딕" panose="02000300000000000000" pitchFamily="2" charset="-127"/>
              </a:rPr>
              <a:t>장비 점검의 자동화</a:t>
            </a:r>
            <a:r>
              <a:rPr lang="en-US" altLang="ko-KR" sz="2400" b="1" dirty="0">
                <a:solidFill>
                  <a:srgbClr val="000000"/>
                </a:solidFill>
                <a:effectLst/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sz="2400" b="1" dirty="0">
                <a:solidFill>
                  <a:srgbClr val="000000"/>
                </a:solidFill>
                <a:effectLst/>
                <a:latin typeface="제주고딕" panose="02000300000000000000" pitchFamily="2" charset="-127"/>
                <a:ea typeface="제주고딕" panose="02000300000000000000" pitchFamily="2" charset="-127"/>
              </a:rPr>
              <a:t>간소화</a:t>
            </a:r>
            <a:r>
              <a:rPr lang="en-US" altLang="ko-KR" sz="2400" b="1" dirty="0">
                <a:solidFill>
                  <a:srgbClr val="000000"/>
                </a:solidFill>
                <a:effectLst/>
                <a:latin typeface="제주고딕" panose="02000300000000000000" pitchFamily="2" charset="-127"/>
                <a:ea typeface="제주고딕" panose="02000300000000000000" pitchFamily="2" charset="-127"/>
              </a:rPr>
              <a:t>, </a:t>
            </a:r>
            <a:r>
              <a:rPr lang="ko-KR" altLang="en-US" sz="2400" b="1" dirty="0">
                <a:solidFill>
                  <a:srgbClr val="000000"/>
                </a:solidFill>
                <a:effectLst/>
                <a:latin typeface="제주고딕" panose="02000300000000000000" pitchFamily="2" charset="-127"/>
                <a:ea typeface="제주고딕" panose="02000300000000000000" pitchFamily="2" charset="-127"/>
              </a:rPr>
              <a:t>객관화 효율적인 소방장비 유지보수 가능</a:t>
            </a:r>
            <a:r>
              <a:rPr lang="ko-KR" altLang="en-US" sz="2400" dirty="0">
                <a:solidFill>
                  <a:srgbClr val="000000"/>
                </a:solidFill>
                <a:effectLst/>
                <a:latin typeface="제주고딕" panose="02000300000000000000" pitchFamily="2" charset="-127"/>
                <a:ea typeface="제주고딕" panose="02000300000000000000" pitchFamily="2" charset="-127"/>
              </a:rPr>
              <a:t> </a:t>
            </a:r>
            <a:endParaRPr lang="ko-KR" altLang="en-US" sz="24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EE1964-F5CA-4897-6336-0DB5368577AB}"/>
              </a:ext>
            </a:extLst>
          </p:cNvPr>
          <p:cNvSpPr txBox="1"/>
          <p:nvPr/>
        </p:nvSpPr>
        <p:spPr>
          <a:xfrm>
            <a:off x="2959071" y="7379447"/>
            <a:ext cx="5695949" cy="1129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제주고딕" panose="02000300000000000000" pitchFamily="2" charset="-127"/>
                <a:ea typeface="제주고딕" panose="02000300000000000000" pitchFamily="2" charset="-127"/>
              </a:rPr>
              <a:t>사고 시 현장 지휘관들이 </a:t>
            </a:r>
            <a:endParaRPr kumimoji="0" lang="en-US" altLang="ko-KR" sz="2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 b="1" dirty="0" err="1">
                <a:solidFill>
                  <a:srgbClr val="00000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소방</a:t>
            </a:r>
            <a:r>
              <a:rPr kumimoji="0" lang="ko-KR" altLang="ko-K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제주고딕" panose="02000300000000000000" pitchFamily="2" charset="-127"/>
                <a:ea typeface="제주고딕" panose="02000300000000000000" pitchFamily="2" charset="-127"/>
              </a:rPr>
              <a:t>장비</a:t>
            </a:r>
            <a:r>
              <a:rPr lang="ko-KR" altLang="en-US" sz="2400" b="1" dirty="0" err="1">
                <a:solidFill>
                  <a:srgbClr val="00000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적재차량</a:t>
            </a:r>
            <a:r>
              <a:rPr lang="ko-KR" altLang="en-US" sz="2400" b="1" dirty="0">
                <a:solidFill>
                  <a:srgbClr val="00000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파악에 난항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B020EF6-C6FE-4E8F-E15F-29ADEFE29D40}"/>
              </a:ext>
            </a:extLst>
          </p:cNvPr>
          <p:cNvSpPr txBox="1"/>
          <p:nvPr/>
        </p:nvSpPr>
        <p:spPr>
          <a:xfrm>
            <a:off x="7712821" y="7348303"/>
            <a:ext cx="4797374" cy="1125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000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자동으로 시스템에 소방장비</a:t>
            </a:r>
            <a:r>
              <a:rPr lang="en-US" altLang="ko-KR" sz="2400" b="1" dirty="0">
                <a:solidFill>
                  <a:srgbClr val="00000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ko-KR" altLang="en-US" sz="2400" b="1" dirty="0">
                <a:solidFill>
                  <a:srgbClr val="00000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적재 차량이 </a:t>
            </a:r>
            <a:r>
              <a:rPr lang="ko-KR" altLang="en-US" sz="2400" b="1" dirty="0" err="1">
                <a:solidFill>
                  <a:srgbClr val="00000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업로드되어</a:t>
            </a:r>
            <a:r>
              <a:rPr lang="ko-KR" altLang="en-US" sz="2400" b="1" dirty="0">
                <a:solidFill>
                  <a:srgbClr val="00000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통합관리 가능</a:t>
            </a:r>
            <a:endParaRPr lang="ko-KR" altLang="en-US" sz="24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EA71C3B-DCE1-6D51-EAE5-517B8C721DC3}"/>
              </a:ext>
            </a:extLst>
          </p:cNvPr>
          <p:cNvSpPr txBox="1"/>
          <p:nvPr/>
        </p:nvSpPr>
        <p:spPr>
          <a:xfrm>
            <a:off x="13098222" y="4998476"/>
            <a:ext cx="4193447" cy="1129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제주고딕" panose="02000300000000000000" pitchFamily="2" charset="-127"/>
                <a:ea typeface="제주고딕" panose="02000300000000000000" pitchFamily="2" charset="-127"/>
              </a:rPr>
              <a:t>출동 전 소방 장비로 인한 위해요인 사전 제거</a:t>
            </a:r>
            <a:endParaRPr kumimoji="0" lang="en-US" altLang="ko-KR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35B6BF-A252-F9CC-1075-B874A4F739E0}"/>
              </a:ext>
            </a:extLst>
          </p:cNvPr>
          <p:cNvSpPr txBox="1"/>
          <p:nvPr/>
        </p:nvSpPr>
        <p:spPr>
          <a:xfrm>
            <a:off x="13098221" y="7346155"/>
            <a:ext cx="4193447" cy="1129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2400" b="1" dirty="0">
                <a:latin typeface="제주고딕" panose="02000300000000000000" pitchFamily="2" charset="-127"/>
                <a:ea typeface="제주고딕" panose="02000300000000000000" pitchFamily="2" charset="-127"/>
              </a:rPr>
              <a:t>각종 재난 현쟁에서 모든</a:t>
            </a:r>
            <a:endParaRPr lang="en-US" altLang="ko-KR" sz="2400" b="1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제주고딕" panose="02000300000000000000" pitchFamily="2" charset="-127"/>
                <a:ea typeface="제주고딕" panose="02000300000000000000" pitchFamily="2" charset="-127"/>
              </a:rPr>
              <a:t>출동장비 가동률 </a:t>
            </a:r>
            <a:r>
              <a:rPr kumimoji="0" lang="en-US" altLang="ko-K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제주고딕" panose="02000300000000000000" pitchFamily="2" charset="-127"/>
                <a:ea typeface="제주고딕" panose="02000300000000000000" pitchFamily="2" charset="-127"/>
              </a:rPr>
              <a:t>100%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6CEEA0-49BA-6BCB-EE79-EEF0BB9CE0FD}"/>
              </a:ext>
            </a:extLst>
          </p:cNvPr>
          <p:cNvSpPr/>
          <p:nvPr/>
        </p:nvSpPr>
        <p:spPr>
          <a:xfrm>
            <a:off x="-317" y="-56577"/>
            <a:ext cx="17548875" cy="1358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12DED75-501C-E5D4-36BA-40E7B47B55F6}"/>
              </a:ext>
            </a:extLst>
          </p:cNvPr>
          <p:cNvSpPr/>
          <p:nvPr/>
        </p:nvSpPr>
        <p:spPr>
          <a:xfrm>
            <a:off x="881826" y="-56577"/>
            <a:ext cx="4516582" cy="1358057"/>
          </a:xfrm>
          <a:prstGeom prst="rect">
            <a:avLst/>
          </a:prstGeom>
          <a:solidFill>
            <a:srgbClr val="9700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05B2D97-846D-C3A4-4983-8D3C1FF11527}"/>
              </a:ext>
            </a:extLst>
          </p:cNvPr>
          <p:cNvSpPr/>
          <p:nvPr/>
        </p:nvSpPr>
        <p:spPr>
          <a:xfrm>
            <a:off x="7605" y="235131"/>
            <a:ext cx="3125170" cy="82296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65E20A-5A94-2C9D-B072-2CA5EC7F0AB6}"/>
              </a:ext>
            </a:extLst>
          </p:cNvPr>
          <p:cNvSpPr txBox="1"/>
          <p:nvPr/>
        </p:nvSpPr>
        <p:spPr>
          <a:xfrm>
            <a:off x="647128" y="332000"/>
            <a:ext cx="237576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제주고딕" panose="02000300000000000000" pitchFamily="2" charset="-127"/>
                <a:ea typeface="제주고딕" panose="02000300000000000000" pitchFamily="2" charset="-127"/>
              </a:rPr>
              <a:t>    </a:t>
            </a:r>
            <a:r>
              <a:rPr lang="ko-KR" altLang="en-US" sz="3400" dirty="0" err="1">
                <a:latin typeface="제주고딕" panose="02000300000000000000" pitchFamily="2" charset="-127"/>
                <a:ea typeface="제주고딕" panose="02000300000000000000" pitchFamily="2" charset="-127"/>
              </a:rPr>
              <a:t>기술성</a:t>
            </a:r>
            <a:endParaRPr lang="ko-KR" altLang="en-US" sz="3400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0BCC34-2C64-E02A-6719-CD62AC8DB895}"/>
              </a:ext>
            </a:extLst>
          </p:cNvPr>
          <p:cNvSpPr txBox="1"/>
          <p:nvPr/>
        </p:nvSpPr>
        <p:spPr>
          <a:xfrm>
            <a:off x="15516370" y="292170"/>
            <a:ext cx="158092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00" dirty="0" err="1">
                <a:latin typeface="빛고을광주_Bold" panose="02020603020101020101" pitchFamily="18" charset="-127"/>
                <a:ea typeface="빛고을광주_Bold" panose="02020603020101020101" pitchFamily="18" charset="-127"/>
              </a:rPr>
              <a:t>FRiMS</a:t>
            </a:r>
            <a:endParaRPr lang="ko-KR" altLang="en-US" sz="3400" dirty="0">
              <a:latin typeface="빛고을광주_Bold" panose="02020603020101020101" pitchFamily="18" charset="-127"/>
              <a:ea typeface="빛고을광주_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1801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C9914E4-32EC-5539-9A8E-B051308B4687}"/>
              </a:ext>
            </a:extLst>
          </p:cNvPr>
          <p:cNvSpPr txBox="1"/>
          <p:nvPr/>
        </p:nvSpPr>
        <p:spPr>
          <a:xfrm>
            <a:off x="10516823" y="10048823"/>
            <a:ext cx="946404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9710" marR="38100" indent="-18161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함초롬돋움"/>
              </a:rPr>
              <a:t>1)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함초롬돋움"/>
              </a:rPr>
              <a:t>이상탐지기법은 제조업에서 이미 불량품 색출에 활용하고 있는 실용적인 기법이다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함초롬돋움"/>
              </a:rPr>
              <a:t>.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함초롬돋움"/>
              </a:rPr>
              <a:t>또한 국내 항공 산업에서도 보안 검색대에 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함초롬돋움"/>
              </a:rPr>
              <a:t>AI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함초롬돋움"/>
              </a:rPr>
              <a:t>기술을 접목시켜 검색을 자동화하고 있다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함초롬돋움"/>
              </a:rPr>
              <a:t>.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함초롬돋움"/>
              </a:rPr>
              <a:t>기존의 검색요원의 육안 검색보다 빠르고 정확한 것이 가장 큰 장점이다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함초롬돋움"/>
              </a:rPr>
              <a:t>.</a:t>
            </a:r>
            <a:endParaRPr lang="ko-KR" altLang="en-US" dirty="0">
              <a:effectLst/>
            </a:endParaRPr>
          </a:p>
          <a:p>
            <a:pPr marL="217170" marR="38100" indent="-17907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함초롬돋움"/>
              </a:rPr>
              <a:t>2)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함초롬돋움"/>
              </a:rPr>
              <a:t>기 운용중인 소방 행정 정보 시스템의 서버와 데이터베이스를 활용하여 적은 예산으로 향상된 통합 관리 시스템을 구축할 수 있다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함초롬돋움"/>
              </a:rPr>
              <a:t>.</a:t>
            </a:r>
            <a:endParaRPr lang="ko-KR" altLang="en-US" dirty="0">
              <a:effectLst/>
            </a:endParaRPr>
          </a:p>
          <a:p>
            <a:r>
              <a:rPr lang="en-US" altLang="ko-KR" sz="1800" dirty="0">
                <a:solidFill>
                  <a:srgbClr val="000000"/>
                </a:solidFill>
                <a:effectLst/>
                <a:latin typeface="함초롬돋움"/>
              </a:rPr>
              <a:t>3)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함초롬돋움"/>
              </a:rPr>
              <a:t>소방장비 중 이동식 세탁차를 개조하여 소방장비 세척 차량을 만들고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함초롬돋움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함초롬돋움"/>
              </a:rPr>
              <a:t>세척 후 건조 과정에서 공항 검색대와 같이 카메라를 설치하여 장비의 이미지를 수집한다면 모델이 장비의 상태를 점검하고 통합 관리 시스템에 정보를 업데이트할 수 있다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함초롬돋움"/>
              </a:rPr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E58BCD8-7D78-7960-7A8B-5526B49A5C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5" t="16992" r="7226"/>
          <a:stretch/>
        </p:blipFill>
        <p:spPr>
          <a:xfrm>
            <a:off x="1007503" y="3217093"/>
            <a:ext cx="6147261" cy="42226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05A1C77-DCDD-EB01-6577-3E63A5206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908" y="2849669"/>
            <a:ext cx="8183424" cy="45976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5B923E-D675-A9C0-EFE8-43741E4294A0}"/>
              </a:ext>
            </a:extLst>
          </p:cNvPr>
          <p:cNvSpPr txBox="1"/>
          <p:nvPr/>
        </p:nvSpPr>
        <p:spPr>
          <a:xfrm>
            <a:off x="770707" y="7748434"/>
            <a:ext cx="680400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3990" marR="38100" indent="-135890" algn="ctr">
              <a:spcBef>
                <a:spcPts val="0"/>
              </a:spcBef>
              <a:spcAft>
                <a:spcPts val="0"/>
              </a:spcAft>
            </a:pPr>
            <a:r>
              <a:rPr lang="ko-KR" altLang="en-US" sz="3200" b="1" dirty="0">
                <a:effectLst/>
                <a:latin typeface="제주고딕" panose="02000300000000000000" pitchFamily="2" charset="-127"/>
                <a:ea typeface="제주고딕" panose="02000300000000000000" pitchFamily="2" charset="-127"/>
              </a:rPr>
              <a:t>제조업에서 불량 검출 시 활용되는</a:t>
            </a:r>
            <a:endParaRPr lang="en-US" altLang="ko-KR" sz="3200" b="1" dirty="0">
              <a:effectLst/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173990" marR="38100" indent="-135890" algn="ctr">
              <a:spcBef>
                <a:spcPts val="0"/>
              </a:spcBef>
              <a:spcAft>
                <a:spcPts val="0"/>
              </a:spcAft>
            </a:pPr>
            <a:r>
              <a:rPr lang="en-US" altLang="ko-KR" sz="3200" b="1" dirty="0">
                <a:latin typeface="제주고딕" panose="02000300000000000000" pitchFamily="2" charset="-127"/>
                <a:ea typeface="제주고딕" panose="02000300000000000000" pitchFamily="2" charset="-127"/>
              </a:rPr>
              <a:t>Auto-Encoder</a:t>
            </a:r>
            <a:endParaRPr lang="ko-KR" altLang="en-US" sz="3200" b="1" dirty="0">
              <a:effectLst/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DAB7FC-CC90-2C52-60D8-80A6D3735883}"/>
              </a:ext>
            </a:extLst>
          </p:cNvPr>
          <p:cNvSpPr txBox="1"/>
          <p:nvPr/>
        </p:nvSpPr>
        <p:spPr>
          <a:xfrm>
            <a:off x="8817429" y="7745726"/>
            <a:ext cx="72498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3990" marR="38100" indent="-135890">
              <a:spcBef>
                <a:spcPts val="0"/>
              </a:spcBef>
              <a:spcAft>
                <a:spcPts val="0"/>
              </a:spcAft>
            </a:pPr>
            <a:r>
              <a:rPr lang="ko-KR" altLang="en-US" sz="3200" b="1" dirty="0">
                <a:effectLst/>
                <a:latin typeface="제주고딕" panose="02000300000000000000" pitchFamily="2" charset="-127"/>
                <a:ea typeface="제주고딕" panose="02000300000000000000" pitchFamily="2" charset="-127"/>
              </a:rPr>
              <a:t>기</a:t>
            </a:r>
            <a:r>
              <a:rPr lang="en-US" altLang="ko-KR" sz="3200" b="1" dirty="0">
                <a:effectLst/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ko-KR" altLang="en-US" sz="3200" b="1" dirty="0">
                <a:effectLst/>
                <a:latin typeface="제주고딕" panose="02000300000000000000" pitchFamily="2" charset="-127"/>
                <a:ea typeface="제주고딕" panose="02000300000000000000" pitchFamily="2" charset="-127"/>
              </a:rPr>
              <a:t>운용중인 소방 행정 정보 시스템 활용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CB36F3-4FE3-45BD-DC77-E11AFD473740}"/>
              </a:ext>
            </a:extLst>
          </p:cNvPr>
          <p:cNvSpPr txBox="1"/>
          <p:nvPr/>
        </p:nvSpPr>
        <p:spPr>
          <a:xfrm>
            <a:off x="7849037" y="11088729"/>
            <a:ext cx="26761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3990" marR="38100" indent="-13589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dirty="0">
                <a:effectLst/>
                <a:latin typeface="나눔고딕" pitchFamily="2" charset="-127"/>
                <a:ea typeface="나눔고딕" pitchFamily="2" charset="-127"/>
              </a:rPr>
              <a:t>이동식 세탁차량 개조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7FF175-1D03-55CE-EE7D-A4EBB7A7C7FC}"/>
              </a:ext>
            </a:extLst>
          </p:cNvPr>
          <p:cNvSpPr txBox="1"/>
          <p:nvPr/>
        </p:nvSpPr>
        <p:spPr>
          <a:xfrm>
            <a:off x="842637" y="1787388"/>
            <a:ext cx="71918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rgbClr val="97000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Real Potential</a:t>
            </a:r>
            <a:endParaRPr lang="ko-KR" altLang="en-US" sz="6600" dirty="0">
              <a:solidFill>
                <a:srgbClr val="97000F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BD8B648-F3B7-6726-C738-61C7D443E280}"/>
              </a:ext>
            </a:extLst>
          </p:cNvPr>
          <p:cNvSpPr/>
          <p:nvPr/>
        </p:nvSpPr>
        <p:spPr>
          <a:xfrm>
            <a:off x="-317" y="-56577"/>
            <a:ext cx="17548875" cy="1358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C585895-06E2-C8E7-2FF9-5DA621CC49E4}"/>
              </a:ext>
            </a:extLst>
          </p:cNvPr>
          <p:cNvSpPr/>
          <p:nvPr/>
        </p:nvSpPr>
        <p:spPr>
          <a:xfrm>
            <a:off x="881826" y="-56577"/>
            <a:ext cx="4516582" cy="1358057"/>
          </a:xfrm>
          <a:prstGeom prst="rect">
            <a:avLst/>
          </a:prstGeom>
          <a:solidFill>
            <a:srgbClr val="9700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5187FBB-C3CC-9EFF-9C35-6B0EC4115A93}"/>
              </a:ext>
            </a:extLst>
          </p:cNvPr>
          <p:cNvSpPr/>
          <p:nvPr/>
        </p:nvSpPr>
        <p:spPr>
          <a:xfrm>
            <a:off x="7605" y="235131"/>
            <a:ext cx="3125170" cy="82296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5B62E9-BEDB-D479-9EEF-1A06D47774B5}"/>
              </a:ext>
            </a:extLst>
          </p:cNvPr>
          <p:cNvSpPr txBox="1"/>
          <p:nvPr/>
        </p:nvSpPr>
        <p:spPr>
          <a:xfrm>
            <a:off x="321118" y="332000"/>
            <a:ext cx="282703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제주고딕" panose="02000300000000000000" pitchFamily="2" charset="-127"/>
                <a:ea typeface="제주고딕" panose="02000300000000000000" pitchFamily="2" charset="-127"/>
              </a:rPr>
              <a:t>    </a:t>
            </a:r>
            <a:r>
              <a:rPr lang="ko-KR" altLang="en-US" sz="3400" dirty="0">
                <a:latin typeface="제주고딕" panose="02000300000000000000" pitchFamily="2" charset="-127"/>
                <a:ea typeface="제주고딕" panose="02000300000000000000" pitchFamily="2" charset="-127"/>
              </a:rPr>
              <a:t>실현 가능성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CCCDB8-7135-6E9B-D912-0E64D5E5D39A}"/>
              </a:ext>
            </a:extLst>
          </p:cNvPr>
          <p:cNvSpPr txBox="1"/>
          <p:nvPr/>
        </p:nvSpPr>
        <p:spPr>
          <a:xfrm>
            <a:off x="15516370" y="292170"/>
            <a:ext cx="158092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00" dirty="0" err="1">
                <a:latin typeface="빛고을광주_Bold" panose="02020603020101020101" pitchFamily="18" charset="-127"/>
                <a:ea typeface="빛고을광주_Bold" panose="02020603020101020101" pitchFamily="18" charset="-127"/>
              </a:rPr>
              <a:t>FRiMS</a:t>
            </a:r>
            <a:endParaRPr lang="ko-KR" altLang="en-US" sz="3400" dirty="0">
              <a:latin typeface="빛고을광주_Bold" panose="02020603020101020101" pitchFamily="18" charset="-127"/>
              <a:ea typeface="빛고을광주_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0878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트럭, 도로, 하늘, 실외이(가) 표시된 사진&#10;&#10;자동 생성된 설명">
            <a:extLst>
              <a:ext uri="{FF2B5EF4-FFF2-40B4-BE49-F238E27FC236}">
                <a16:creationId xmlns:a16="http://schemas.microsoft.com/office/drawing/2014/main" id="{B47231A3-3645-9446-B503-4D4708D09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833" y="3049933"/>
            <a:ext cx="5432269" cy="40742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67E6C73-0646-6515-86F9-EC542B95B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273" y="5337478"/>
            <a:ext cx="5432269" cy="40954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DAC0C7-07D1-2A69-6AE9-F3BE67D9AED2}"/>
              </a:ext>
            </a:extLst>
          </p:cNvPr>
          <p:cNvSpPr txBox="1"/>
          <p:nvPr/>
        </p:nvSpPr>
        <p:spPr>
          <a:xfrm>
            <a:off x="8604303" y="2684619"/>
            <a:ext cx="8492990" cy="3020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3990" marR="38100" indent="-13589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4400" b="1" dirty="0">
                <a:solidFill>
                  <a:srgbClr val="0070C0"/>
                </a:solidFill>
                <a:effectLst/>
                <a:latin typeface="제주고딕" panose="02000300000000000000" pitchFamily="2" charset="-127"/>
                <a:ea typeface="제주고딕" panose="02000300000000000000" pitchFamily="2" charset="-127"/>
              </a:rPr>
              <a:t>화생방분석차</a:t>
            </a:r>
            <a:r>
              <a:rPr lang="en-US" altLang="ko-KR" sz="4400" b="1" dirty="0"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ko-KR" altLang="en-US" sz="4400" b="1" dirty="0">
                <a:latin typeface="제주고딕" panose="02000300000000000000" pitchFamily="2" charset="-127"/>
                <a:ea typeface="제주고딕" panose="02000300000000000000" pitchFamily="2" charset="-127"/>
              </a:rPr>
              <a:t>또는 </a:t>
            </a:r>
            <a:r>
              <a:rPr lang="ko-KR" altLang="en-US" sz="4400" b="1" dirty="0">
                <a:solidFill>
                  <a:srgbClr val="0070C0"/>
                </a:solidFill>
                <a:effectLst/>
                <a:latin typeface="제주고딕" panose="02000300000000000000" pitchFamily="2" charset="-127"/>
                <a:ea typeface="제주고딕" panose="02000300000000000000" pitchFamily="2" charset="-127"/>
              </a:rPr>
              <a:t>이동식 </a:t>
            </a:r>
            <a:r>
              <a:rPr lang="ko-KR" altLang="en-US" sz="4400" b="1" dirty="0" err="1">
                <a:solidFill>
                  <a:srgbClr val="0070C0"/>
                </a:solidFill>
                <a:effectLst/>
                <a:latin typeface="제주고딕" panose="02000300000000000000" pitchFamily="2" charset="-127"/>
                <a:ea typeface="제주고딕" panose="02000300000000000000" pitchFamily="2" charset="-127"/>
              </a:rPr>
              <a:t>세탁차</a:t>
            </a:r>
            <a:r>
              <a:rPr lang="ko-KR" altLang="en-US" sz="2800" b="1" dirty="0">
                <a:solidFill>
                  <a:srgbClr val="0070C0"/>
                </a:solidFill>
                <a:effectLst/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ko-KR" altLang="en-US" sz="4400" b="1" dirty="0">
                <a:effectLst/>
                <a:latin typeface="제주고딕" panose="02000300000000000000" pitchFamily="2" charset="-127"/>
                <a:ea typeface="제주고딕" panose="02000300000000000000" pitchFamily="2" charset="-127"/>
              </a:rPr>
              <a:t>에 </a:t>
            </a:r>
            <a:endParaRPr lang="en-US" altLang="ko-KR" sz="4400" b="1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173990" marR="38100" indent="-13589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4400" b="1" dirty="0">
                <a:effectLst/>
                <a:latin typeface="제주고딕" panose="02000300000000000000" pitchFamily="2" charset="-127"/>
                <a:ea typeface="제주고딕" panose="02000300000000000000" pitchFamily="2" charset="-127"/>
              </a:rPr>
              <a:t>제안된 모델을 장착하여 복귀시에</a:t>
            </a:r>
            <a:endParaRPr lang="en-US" altLang="ko-KR" sz="4400" b="1" dirty="0">
              <a:effectLst/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173990" marR="38100" indent="-13589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4400" b="1" dirty="0">
                <a:effectLst/>
                <a:latin typeface="제주고딕" panose="02000300000000000000" pitchFamily="2" charset="-127"/>
                <a:ea typeface="제주고딕" panose="02000300000000000000" pitchFamily="2" charset="-127"/>
              </a:rPr>
              <a:t>장비 세척과 점검 일원화 가능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508685-E353-E8D7-F2C3-67F2B6C5B95F}"/>
              </a:ext>
            </a:extLst>
          </p:cNvPr>
          <p:cNvSpPr txBox="1"/>
          <p:nvPr/>
        </p:nvSpPr>
        <p:spPr>
          <a:xfrm>
            <a:off x="910131" y="1706036"/>
            <a:ext cx="71918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rgbClr val="97000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Utilization Plan</a:t>
            </a:r>
            <a:endParaRPr lang="ko-KR" altLang="en-US" sz="6600" dirty="0">
              <a:solidFill>
                <a:srgbClr val="97000F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48D486-748F-3065-EC94-AD89131E5DB2}"/>
              </a:ext>
            </a:extLst>
          </p:cNvPr>
          <p:cNvSpPr/>
          <p:nvPr/>
        </p:nvSpPr>
        <p:spPr>
          <a:xfrm>
            <a:off x="-317" y="-56577"/>
            <a:ext cx="17548875" cy="1358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95BAC6-B84B-378A-4642-C9B3C8FB4030}"/>
              </a:ext>
            </a:extLst>
          </p:cNvPr>
          <p:cNvSpPr/>
          <p:nvPr/>
        </p:nvSpPr>
        <p:spPr>
          <a:xfrm>
            <a:off x="881826" y="-56577"/>
            <a:ext cx="4516582" cy="1358057"/>
          </a:xfrm>
          <a:prstGeom prst="rect">
            <a:avLst/>
          </a:prstGeom>
          <a:solidFill>
            <a:srgbClr val="9700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A55154-FB09-3B6D-452D-08E4E8698AC8}"/>
              </a:ext>
            </a:extLst>
          </p:cNvPr>
          <p:cNvSpPr/>
          <p:nvPr/>
        </p:nvSpPr>
        <p:spPr>
          <a:xfrm>
            <a:off x="7605" y="235131"/>
            <a:ext cx="3125170" cy="82296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7ABD1D-F9E0-6588-7F2C-4AC6C3974F7C}"/>
              </a:ext>
            </a:extLst>
          </p:cNvPr>
          <p:cNvSpPr txBox="1"/>
          <p:nvPr/>
        </p:nvSpPr>
        <p:spPr>
          <a:xfrm>
            <a:off x="458870" y="332000"/>
            <a:ext cx="237576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제주고딕" panose="02000300000000000000" pitchFamily="2" charset="-127"/>
                <a:ea typeface="제주고딕" panose="02000300000000000000" pitchFamily="2" charset="-127"/>
              </a:rPr>
              <a:t>    </a:t>
            </a:r>
            <a:r>
              <a:rPr lang="ko-KR" altLang="en-US" sz="3400" dirty="0">
                <a:latin typeface="제주고딕" panose="02000300000000000000" pitchFamily="2" charset="-127"/>
                <a:ea typeface="제주고딕" panose="02000300000000000000" pitchFamily="2" charset="-127"/>
              </a:rPr>
              <a:t>활용 방안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F874C9-7452-8DEA-CF0E-43F64AC65AF1}"/>
              </a:ext>
            </a:extLst>
          </p:cNvPr>
          <p:cNvSpPr txBox="1"/>
          <p:nvPr/>
        </p:nvSpPr>
        <p:spPr>
          <a:xfrm>
            <a:off x="15516370" y="292170"/>
            <a:ext cx="158092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00" dirty="0" err="1">
                <a:latin typeface="빛고을광주_Bold" panose="02020603020101020101" pitchFamily="18" charset="-127"/>
                <a:ea typeface="빛고을광주_Bold" panose="02020603020101020101" pitchFamily="18" charset="-127"/>
              </a:rPr>
              <a:t>FRiMS</a:t>
            </a:r>
            <a:endParaRPr lang="ko-KR" altLang="en-US" sz="3400" dirty="0">
              <a:latin typeface="빛고을광주_Bold" panose="02020603020101020101" pitchFamily="18" charset="-127"/>
              <a:ea typeface="빛고을광주_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55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31CAE984-E335-AC5F-D470-5E1AF69AF442}"/>
              </a:ext>
            </a:extLst>
          </p:cNvPr>
          <p:cNvGrpSpPr/>
          <p:nvPr/>
        </p:nvGrpSpPr>
        <p:grpSpPr>
          <a:xfrm>
            <a:off x="-317" y="-56577"/>
            <a:ext cx="17556480" cy="1358057"/>
            <a:chOff x="-317" y="-56577"/>
            <a:chExt cx="17556480" cy="135805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E273F88-FCEE-FDC9-EE69-2EF120C8A3D4}"/>
                </a:ext>
              </a:extLst>
            </p:cNvPr>
            <p:cNvSpPr/>
            <p:nvPr/>
          </p:nvSpPr>
          <p:spPr>
            <a:xfrm>
              <a:off x="-317" y="-56577"/>
              <a:ext cx="17556480" cy="13580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73457A4-9905-8027-222D-F4DB9181A9FA}"/>
                </a:ext>
              </a:extLst>
            </p:cNvPr>
            <p:cNvSpPr/>
            <p:nvPr/>
          </p:nvSpPr>
          <p:spPr>
            <a:xfrm>
              <a:off x="1279651" y="-56577"/>
              <a:ext cx="4516582" cy="1358057"/>
            </a:xfrm>
            <a:prstGeom prst="rect">
              <a:avLst/>
            </a:prstGeom>
            <a:solidFill>
              <a:srgbClr val="ED1B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693C7DE-5F6D-5D4D-6723-BB308C567651}"/>
                </a:ext>
              </a:extLst>
            </p:cNvPr>
            <p:cNvSpPr/>
            <p:nvPr/>
          </p:nvSpPr>
          <p:spPr>
            <a:xfrm>
              <a:off x="665019" y="346364"/>
              <a:ext cx="2184861" cy="56803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B3394B-BEE2-4870-75A8-22DB5B9B48A0}"/>
                </a:ext>
              </a:extLst>
            </p:cNvPr>
            <p:cNvSpPr txBox="1"/>
            <p:nvPr/>
          </p:nvSpPr>
          <p:spPr>
            <a:xfrm>
              <a:off x="487171" y="340709"/>
              <a:ext cx="26522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  </a:t>
              </a:r>
              <a:r>
                <a:rPr lang="ko-KR" altLang="en-US" sz="3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활용 방안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B508685-E353-E8D7-F2C3-67F2B6C5B95F}"/>
              </a:ext>
            </a:extLst>
          </p:cNvPr>
          <p:cNvSpPr txBox="1"/>
          <p:nvPr/>
        </p:nvSpPr>
        <p:spPr>
          <a:xfrm>
            <a:off x="910131" y="1706036"/>
            <a:ext cx="71918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rgbClr val="97000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Utilization Plan</a:t>
            </a:r>
            <a:endParaRPr lang="ko-KR" altLang="en-US" sz="6600" dirty="0">
              <a:solidFill>
                <a:srgbClr val="97000F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66CDE25-603D-CD37-F1C9-6108AA9ED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31" y="3218588"/>
            <a:ext cx="6077852" cy="453593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9AC10CC-8121-F2F9-83A4-7D842151FAA2}"/>
              </a:ext>
            </a:extLst>
          </p:cNvPr>
          <p:cNvSpPr txBox="1"/>
          <p:nvPr/>
        </p:nvSpPr>
        <p:spPr>
          <a:xfrm>
            <a:off x="9070198" y="2832738"/>
            <a:ext cx="7891404" cy="989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3990" marR="38100" indent="-13589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4400" b="1" dirty="0" err="1">
                <a:effectLst/>
                <a:latin typeface="제주고딕" panose="02000300000000000000" pitchFamily="2" charset="-127"/>
                <a:ea typeface="제주고딕" panose="02000300000000000000" pitchFamily="2" charset="-127"/>
              </a:rPr>
              <a:t>렌탈</a:t>
            </a:r>
            <a:r>
              <a:rPr lang="ko-KR" altLang="en-US" sz="4400" b="1" dirty="0">
                <a:effectLst/>
                <a:latin typeface="제주고딕" panose="02000300000000000000" pitchFamily="2" charset="-127"/>
                <a:ea typeface="제주고딕" panose="02000300000000000000" pitchFamily="2" charset="-127"/>
              </a:rPr>
              <a:t> 장비 반납 시 물품 훼손 </a:t>
            </a:r>
            <a:r>
              <a:rPr lang="ko-KR" altLang="en-US" sz="4400" b="1" dirty="0">
                <a:latin typeface="제주고딕" panose="02000300000000000000" pitchFamily="2" charset="-127"/>
                <a:ea typeface="제주고딕" panose="02000300000000000000" pitchFamily="2" charset="-127"/>
              </a:rPr>
              <a:t>및</a:t>
            </a:r>
            <a:endParaRPr lang="ko-KR" altLang="en-US" sz="4400" b="1" dirty="0">
              <a:effectLst/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93BABF3-8DDD-CA45-99E6-23C2ACA5B85D}"/>
              </a:ext>
            </a:extLst>
          </p:cNvPr>
          <p:cNvSpPr/>
          <p:nvPr/>
        </p:nvSpPr>
        <p:spPr>
          <a:xfrm>
            <a:off x="-317" y="-56577"/>
            <a:ext cx="17548875" cy="1358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7E77FF-823D-EC66-9144-AFC97CAC8441}"/>
              </a:ext>
            </a:extLst>
          </p:cNvPr>
          <p:cNvSpPr/>
          <p:nvPr/>
        </p:nvSpPr>
        <p:spPr>
          <a:xfrm>
            <a:off x="881826" y="-56577"/>
            <a:ext cx="4516582" cy="1358057"/>
          </a:xfrm>
          <a:prstGeom prst="rect">
            <a:avLst/>
          </a:prstGeom>
          <a:solidFill>
            <a:srgbClr val="9700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1E5C22-3483-3E26-A3EA-275419E39033}"/>
              </a:ext>
            </a:extLst>
          </p:cNvPr>
          <p:cNvSpPr/>
          <p:nvPr/>
        </p:nvSpPr>
        <p:spPr>
          <a:xfrm>
            <a:off x="7605" y="235131"/>
            <a:ext cx="3125170" cy="82296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DF5AAB-4C77-154F-1497-646EAA2E74B5}"/>
              </a:ext>
            </a:extLst>
          </p:cNvPr>
          <p:cNvSpPr txBox="1"/>
          <p:nvPr/>
        </p:nvSpPr>
        <p:spPr>
          <a:xfrm>
            <a:off x="458870" y="332000"/>
            <a:ext cx="237576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제주고딕" panose="02000300000000000000" pitchFamily="2" charset="-127"/>
                <a:ea typeface="제주고딕" panose="02000300000000000000" pitchFamily="2" charset="-127"/>
              </a:rPr>
              <a:t>    </a:t>
            </a:r>
            <a:r>
              <a:rPr lang="ko-KR" altLang="en-US" sz="3400" dirty="0">
                <a:latin typeface="제주고딕" panose="02000300000000000000" pitchFamily="2" charset="-127"/>
                <a:ea typeface="제주고딕" panose="02000300000000000000" pitchFamily="2" charset="-127"/>
              </a:rPr>
              <a:t>기대 효과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EC2546-FCBD-554E-6D98-3EADD0E546FE}"/>
              </a:ext>
            </a:extLst>
          </p:cNvPr>
          <p:cNvSpPr txBox="1"/>
          <p:nvPr/>
        </p:nvSpPr>
        <p:spPr>
          <a:xfrm>
            <a:off x="15516370" y="292170"/>
            <a:ext cx="158092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00" dirty="0" err="1">
                <a:latin typeface="빛고을광주_Bold" panose="02020603020101020101" pitchFamily="18" charset="-127"/>
                <a:ea typeface="빛고을광주_Bold" panose="02020603020101020101" pitchFamily="18" charset="-127"/>
              </a:rPr>
              <a:t>FRiMS</a:t>
            </a:r>
            <a:endParaRPr lang="ko-KR" altLang="en-US" sz="3400" dirty="0">
              <a:latin typeface="빛고을광주_Bold" panose="02020603020101020101" pitchFamily="18" charset="-127"/>
              <a:ea typeface="빛고을광주_Bold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31507E-CC8A-E3CE-EE39-F9616A97A80A}"/>
              </a:ext>
            </a:extLst>
          </p:cNvPr>
          <p:cNvSpPr txBox="1"/>
          <p:nvPr/>
        </p:nvSpPr>
        <p:spPr>
          <a:xfrm>
            <a:off x="9157448" y="3966881"/>
            <a:ext cx="71926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effectLst/>
                <a:latin typeface="제주고딕" panose="02000300000000000000" pitchFamily="2" charset="-127"/>
                <a:ea typeface="제주고딕" panose="02000300000000000000" pitchFamily="2" charset="-127"/>
              </a:rPr>
              <a:t>시비 판별 기준 제공</a:t>
            </a:r>
            <a:endParaRPr lang="ko-KR" altLang="en-US" sz="4400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F7BABA71-DBBC-8738-5F30-821381753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70" y="3218588"/>
            <a:ext cx="7846267" cy="494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63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E33E44-5439-DE62-2D1D-43207AD33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3979" y="-970121"/>
            <a:ext cx="17724120" cy="118160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9F4ECC-35BA-70C9-1D19-771E95A1F605}"/>
              </a:ext>
            </a:extLst>
          </p:cNvPr>
          <p:cNvSpPr txBox="1"/>
          <p:nvPr/>
        </p:nvSpPr>
        <p:spPr>
          <a:xfrm>
            <a:off x="4232114" y="3657600"/>
            <a:ext cx="909193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0" dirty="0">
                <a:solidFill>
                  <a:schemeClr val="bg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Thank you</a:t>
            </a:r>
            <a:endParaRPr lang="ko-KR" altLang="en-US" sz="15000" dirty="0">
              <a:solidFill>
                <a:schemeClr val="bg1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8053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482527B5-33AB-B987-F1A7-E779FE493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69955" cy="98758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81E59D3-C977-605D-CB36-238FF3E8B6BC}"/>
              </a:ext>
            </a:extLst>
          </p:cNvPr>
          <p:cNvSpPr/>
          <p:nvPr/>
        </p:nvSpPr>
        <p:spPr>
          <a:xfrm>
            <a:off x="-317" y="-56577"/>
            <a:ext cx="17548875" cy="1358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853109-1F75-67B3-DD8B-1C0CAB17DED7}"/>
              </a:ext>
            </a:extLst>
          </p:cNvPr>
          <p:cNvSpPr/>
          <p:nvPr/>
        </p:nvSpPr>
        <p:spPr>
          <a:xfrm>
            <a:off x="881826" y="-56577"/>
            <a:ext cx="4516582" cy="1358057"/>
          </a:xfrm>
          <a:prstGeom prst="rect">
            <a:avLst/>
          </a:prstGeom>
          <a:solidFill>
            <a:srgbClr val="9700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05C2B9-B7A9-0769-0A4F-DE07D6DEA90C}"/>
              </a:ext>
            </a:extLst>
          </p:cNvPr>
          <p:cNvSpPr/>
          <p:nvPr/>
        </p:nvSpPr>
        <p:spPr>
          <a:xfrm>
            <a:off x="7605" y="235131"/>
            <a:ext cx="3125170" cy="82296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A2CCEE-95B3-F283-7999-C94BA7F8CD80}"/>
              </a:ext>
            </a:extLst>
          </p:cNvPr>
          <p:cNvSpPr txBox="1"/>
          <p:nvPr/>
        </p:nvSpPr>
        <p:spPr>
          <a:xfrm>
            <a:off x="458870" y="332000"/>
            <a:ext cx="237576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제주고딕" panose="02000300000000000000" pitchFamily="2" charset="-127"/>
                <a:ea typeface="제주고딕" panose="02000300000000000000" pitchFamily="2" charset="-127"/>
              </a:rPr>
              <a:t>    </a:t>
            </a:r>
            <a:r>
              <a:rPr lang="ko-KR" altLang="en-US" sz="3400" dirty="0">
                <a:latin typeface="제주고딕" panose="02000300000000000000" pitchFamily="2" charset="-127"/>
                <a:ea typeface="제주고딕" panose="02000300000000000000" pitchFamily="2" charset="-127"/>
              </a:rPr>
              <a:t>제안 배경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1FCB8D-B072-90F9-0985-243E7B0854D5}"/>
              </a:ext>
            </a:extLst>
          </p:cNvPr>
          <p:cNvSpPr txBox="1"/>
          <p:nvPr/>
        </p:nvSpPr>
        <p:spPr>
          <a:xfrm>
            <a:off x="15516370" y="292170"/>
            <a:ext cx="158092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00" dirty="0" err="1">
                <a:latin typeface="빛고을광주_Bold" panose="02020603020101020101" pitchFamily="18" charset="-127"/>
                <a:ea typeface="빛고을광주_Bold" panose="02020603020101020101" pitchFamily="18" charset="-127"/>
              </a:rPr>
              <a:t>FRiMS</a:t>
            </a:r>
            <a:endParaRPr lang="ko-KR" altLang="en-US" sz="3400" dirty="0">
              <a:latin typeface="빛고을광주_Bold" panose="02020603020101020101" pitchFamily="18" charset="-127"/>
              <a:ea typeface="빛고을광주_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8166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0D6A313-E15B-989F-A133-F31C7117F5BA}"/>
              </a:ext>
            </a:extLst>
          </p:cNvPr>
          <p:cNvSpPr txBox="1"/>
          <p:nvPr/>
        </p:nvSpPr>
        <p:spPr>
          <a:xfrm>
            <a:off x="5796233" y="6294120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    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6F722E-542A-9666-BA1B-8179B741FE61}"/>
              </a:ext>
            </a:extLst>
          </p:cNvPr>
          <p:cNvSpPr txBox="1"/>
          <p:nvPr/>
        </p:nvSpPr>
        <p:spPr>
          <a:xfrm>
            <a:off x="1279651" y="3694198"/>
            <a:ext cx="8275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BDB95815-2BE8-6E47-B69D-927D932BF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775" y="3873497"/>
            <a:ext cx="10796799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제주고딕" panose="02000300000000000000" pitchFamily="2" charset="-127"/>
                <a:ea typeface="제주고딕" panose="02000300000000000000" pitchFamily="2" charset="-127"/>
              </a:rPr>
              <a:t>하루 </a:t>
            </a: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제주고딕" panose="02000300000000000000" pitchFamily="2" charset="-127"/>
                <a:ea typeface="제주고딕" panose="02000300000000000000" pitchFamily="2" charset="-127"/>
              </a:rPr>
              <a:t>2</a:t>
            </a:r>
            <a:r>
              <a:rPr kumimoji="0" lang="ko-KR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제주고딕" panose="02000300000000000000" pitchFamily="2" charset="-127"/>
                <a:ea typeface="제주고딕" panose="02000300000000000000" pitchFamily="2" charset="-127"/>
              </a:rPr>
              <a:t>번 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제주고딕" panose="02000300000000000000" pitchFamily="2" charset="-127"/>
                <a:ea typeface="제주고딕" panose="02000300000000000000" pitchFamily="2" charset="-127"/>
              </a:rPr>
              <a:t>장비의 부식, 훼손, 마모 등의 상태를 </a:t>
            </a:r>
            <a:r>
              <a:rPr kumimoji="0" lang="ko-KR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제주고딕" panose="02000300000000000000" pitchFamily="2" charset="-127"/>
                <a:ea typeface="제주고딕" panose="02000300000000000000" pitchFamily="2" charset="-127"/>
              </a:rPr>
              <a:t>직접 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제주고딕" panose="02000300000000000000" pitchFamily="2" charset="-127"/>
                <a:ea typeface="제주고딕" panose="02000300000000000000" pitchFamily="2" charset="-127"/>
              </a:rPr>
              <a:t>파악</a:t>
            </a:r>
            <a:endParaRPr kumimoji="0" lang="en-US" altLang="ko-KR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제주고딕" panose="02000300000000000000" pitchFamily="2" charset="-127"/>
                <a:ea typeface="제주고딕" panose="02000300000000000000" pitchFamily="2" charset="-127"/>
              </a:rPr>
              <a:t>장비 </a:t>
            </a:r>
            <a:r>
              <a:rPr lang="ko-KR" altLang="en-US" sz="2800" dirty="0">
                <a:latin typeface="제주고딕" panose="02000300000000000000" pitchFamily="2" charset="-127"/>
                <a:ea typeface="제주고딕" panose="02000300000000000000" pitchFamily="2" charset="-127"/>
              </a:rPr>
              <a:t>점검에 소요되는 물리적 시간이 부족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A401497-D508-50BF-2876-1689BFD77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0720" y="1301479"/>
            <a:ext cx="6925443" cy="857435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6BE42A1-6352-C6C9-FBE8-AFC5B8EA7908}"/>
              </a:ext>
            </a:extLst>
          </p:cNvPr>
          <p:cNvSpPr txBox="1"/>
          <p:nvPr/>
        </p:nvSpPr>
        <p:spPr>
          <a:xfrm>
            <a:off x="691145" y="1995616"/>
            <a:ext cx="49961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rgbClr val="97000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필요성</a:t>
            </a:r>
            <a:r>
              <a:rPr lang="en-US" altLang="ko-KR" sz="6600" dirty="0">
                <a:solidFill>
                  <a:srgbClr val="97000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1</a:t>
            </a:r>
            <a:endParaRPr lang="ko-KR" altLang="en-US" sz="6600" dirty="0">
              <a:solidFill>
                <a:srgbClr val="97000F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pic>
        <p:nvPicPr>
          <p:cNvPr id="21" name="그림 20" descr="실내이(가) 표시된 사진&#10;&#10;자동 생성된 설명">
            <a:extLst>
              <a:ext uri="{FF2B5EF4-FFF2-40B4-BE49-F238E27FC236}">
                <a16:creationId xmlns:a16="http://schemas.microsoft.com/office/drawing/2014/main" id="{6E599286-72B4-1B17-7FBA-C0F58E66F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329" y="6959944"/>
            <a:ext cx="5029200" cy="271498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6789D7A-2913-E8BF-6430-ACA1DAD237AD}"/>
              </a:ext>
            </a:extLst>
          </p:cNvPr>
          <p:cNvSpPr txBox="1"/>
          <p:nvPr/>
        </p:nvSpPr>
        <p:spPr>
          <a:xfrm>
            <a:off x="795649" y="3388167"/>
            <a:ext cx="956310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제주고딕" panose="02000300000000000000" pitchFamily="2" charset="-127"/>
                <a:ea typeface="제주고딕" panose="02000300000000000000" pitchFamily="2" charset="-127"/>
              </a:rPr>
              <a:t>소방장비 점검의 비효율성 및 소방 인력 낭비</a:t>
            </a:r>
            <a:endParaRPr kumimoji="0" lang="ko-KR" altLang="ko-KR" sz="3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E9DB6D4-94D5-2406-5A7E-BA82DBFD6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024868" flipH="1">
            <a:off x="12464286" y="1727295"/>
            <a:ext cx="1187676" cy="71167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E346D81-44D9-714A-FA0D-62388E884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024868" flipH="1">
            <a:off x="12464286" y="5232817"/>
            <a:ext cx="1187676" cy="711678"/>
          </a:xfrm>
          <a:prstGeom prst="rect">
            <a:avLst/>
          </a:prstGeom>
        </p:spPr>
      </p:pic>
      <p:pic>
        <p:nvPicPr>
          <p:cNvPr id="9" name="그림 8" descr="줄지은, 여러개이(가) 표시된 사진&#10;&#10;자동 생성된 설명">
            <a:extLst>
              <a:ext uri="{FF2B5EF4-FFF2-40B4-BE49-F238E27FC236}">
                <a16:creationId xmlns:a16="http://schemas.microsoft.com/office/drawing/2014/main" id="{503C5C42-D073-683B-1501-463DECD563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817" y="6972443"/>
            <a:ext cx="5029200" cy="270347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F7F7A9C-AECF-61D4-5603-798689E1AB18}"/>
              </a:ext>
            </a:extLst>
          </p:cNvPr>
          <p:cNvSpPr/>
          <p:nvPr/>
        </p:nvSpPr>
        <p:spPr>
          <a:xfrm>
            <a:off x="-317" y="-56577"/>
            <a:ext cx="17548875" cy="1358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30731D-5E9E-A27E-BE0F-EDEAA0FF7B0D}"/>
              </a:ext>
            </a:extLst>
          </p:cNvPr>
          <p:cNvSpPr/>
          <p:nvPr/>
        </p:nvSpPr>
        <p:spPr>
          <a:xfrm>
            <a:off x="881826" y="-56577"/>
            <a:ext cx="4516582" cy="1358057"/>
          </a:xfrm>
          <a:prstGeom prst="rect">
            <a:avLst/>
          </a:prstGeom>
          <a:solidFill>
            <a:srgbClr val="9700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6C4284-2013-191A-20FE-6BED37D89010}"/>
              </a:ext>
            </a:extLst>
          </p:cNvPr>
          <p:cNvSpPr/>
          <p:nvPr/>
        </p:nvSpPr>
        <p:spPr>
          <a:xfrm>
            <a:off x="7605" y="235131"/>
            <a:ext cx="3125170" cy="82296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F7D444-ABF1-FBE8-A22E-B78DD25F2836}"/>
              </a:ext>
            </a:extLst>
          </p:cNvPr>
          <p:cNvSpPr txBox="1"/>
          <p:nvPr/>
        </p:nvSpPr>
        <p:spPr>
          <a:xfrm>
            <a:off x="458870" y="332000"/>
            <a:ext cx="237576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제주고딕" panose="02000300000000000000" pitchFamily="2" charset="-127"/>
                <a:ea typeface="제주고딕" panose="02000300000000000000" pitchFamily="2" charset="-127"/>
              </a:rPr>
              <a:t>    </a:t>
            </a:r>
            <a:r>
              <a:rPr lang="ko-KR" altLang="en-US" sz="3400" dirty="0">
                <a:latin typeface="제주고딕" panose="02000300000000000000" pitchFamily="2" charset="-127"/>
                <a:ea typeface="제주고딕" panose="02000300000000000000" pitchFamily="2" charset="-127"/>
              </a:rPr>
              <a:t>제안 배경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55A2E0-6C32-AC60-4266-D0C498C5CB88}"/>
              </a:ext>
            </a:extLst>
          </p:cNvPr>
          <p:cNvSpPr txBox="1"/>
          <p:nvPr/>
        </p:nvSpPr>
        <p:spPr>
          <a:xfrm>
            <a:off x="15516370" y="292170"/>
            <a:ext cx="158092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00" dirty="0" err="1">
                <a:latin typeface="빛고을광주_Bold" panose="02020603020101020101" pitchFamily="18" charset="-127"/>
                <a:ea typeface="빛고을광주_Bold" panose="02020603020101020101" pitchFamily="18" charset="-127"/>
              </a:rPr>
              <a:t>FRiMS</a:t>
            </a:r>
            <a:endParaRPr lang="ko-KR" altLang="en-US" sz="3400" dirty="0">
              <a:latin typeface="빛고을광주_Bold" panose="02020603020101020101" pitchFamily="18" charset="-127"/>
              <a:ea typeface="빛고을광주_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8106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B8F84E88-B19B-073A-A33D-F5F24500E3A3}"/>
              </a:ext>
            </a:extLst>
          </p:cNvPr>
          <p:cNvSpPr txBox="1"/>
          <p:nvPr/>
        </p:nvSpPr>
        <p:spPr>
          <a:xfrm>
            <a:off x="634684" y="2196763"/>
            <a:ext cx="49961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rgbClr val="97000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필요성</a:t>
            </a:r>
            <a:r>
              <a:rPr lang="en-US" altLang="ko-KR" sz="6600" dirty="0">
                <a:solidFill>
                  <a:srgbClr val="97000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 2</a:t>
            </a:r>
            <a:endParaRPr lang="ko-KR" altLang="en-US" sz="6600" dirty="0">
              <a:solidFill>
                <a:srgbClr val="97000F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AC7ECF-929A-1CDD-EAE3-D5591830CC1A}"/>
              </a:ext>
            </a:extLst>
          </p:cNvPr>
          <p:cNvSpPr txBox="1"/>
          <p:nvPr/>
        </p:nvSpPr>
        <p:spPr>
          <a:xfrm>
            <a:off x="680259" y="3608056"/>
            <a:ext cx="9563100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제주고딕" panose="02000300000000000000" pitchFamily="2" charset="-127"/>
                <a:ea typeface="제주고딕" panose="02000300000000000000" pitchFamily="2" charset="-127"/>
              </a:rPr>
              <a:t>재난 현장에서 소방장비의</a:t>
            </a:r>
            <a:r>
              <a:rPr kumimoji="0" lang="en-US" altLang="ko-KR" sz="3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kumimoji="0" lang="ko-KR" altLang="ko-KR" sz="3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제주고딕" panose="02000300000000000000" pitchFamily="2" charset="-127"/>
                <a:ea typeface="제주고딕" panose="02000300000000000000" pitchFamily="2" charset="-127"/>
              </a:rPr>
              <a:t>신속한</a:t>
            </a:r>
            <a:endParaRPr kumimoji="0" lang="en-US" altLang="ko-KR" sz="3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제주고딕" panose="02000300000000000000" pitchFamily="2" charset="-127"/>
                <a:ea typeface="제주고딕" panose="02000300000000000000" pitchFamily="2" charset="-127"/>
              </a:rPr>
              <a:t>파악</a:t>
            </a:r>
            <a:r>
              <a:rPr kumimoji="0" lang="en-US" altLang="ko-KR" sz="3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kumimoji="0" lang="ko-KR" altLang="ko-KR" sz="4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제주고딕" panose="02000300000000000000" pitchFamily="2" charset="-127"/>
                <a:ea typeface="제주고딕" panose="02000300000000000000" pitchFamily="2" charset="-127"/>
              </a:rPr>
              <a:t>·</a:t>
            </a:r>
            <a:r>
              <a:rPr kumimoji="0" lang="en-US" altLang="ko-KR" sz="4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kumimoji="0" lang="ko-KR" altLang="ko-KR" sz="3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제주고딕" panose="02000300000000000000" pitchFamily="2" charset="-127"/>
                <a:ea typeface="제주고딕" panose="02000300000000000000" pitchFamily="2" charset="-127"/>
              </a:rPr>
              <a:t>활용의 어려움</a:t>
            </a:r>
            <a:endParaRPr kumimoji="0" lang="ko-KR" altLang="ko-KR" sz="3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61E24F0C-E33A-55C6-B634-947F73F41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259" y="5330843"/>
            <a:ext cx="10796799" cy="1309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제주고딕" panose="02000300000000000000" pitchFamily="2" charset="-127"/>
                <a:ea typeface="제주고딕" panose="02000300000000000000" pitchFamily="2" charset="-127"/>
              </a:rPr>
              <a:t>사고 시 현장 지휘관들이 </a:t>
            </a:r>
            <a:endParaRPr kumimoji="0" lang="en-US" altLang="ko-KR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800" dirty="0">
                <a:solidFill>
                  <a:srgbClr val="000000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소방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제주고딕" panose="02000300000000000000" pitchFamily="2" charset="-127"/>
                <a:ea typeface="제주고딕" panose="02000300000000000000" pitchFamily="2" charset="-127"/>
              </a:rPr>
              <a:t>장비 수량 및 소재 파악</a:t>
            </a:r>
            <a:r>
              <a:rPr kumimoji="0" lang="ko-KR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제주고딕" panose="02000300000000000000" pitchFamily="2" charset="-127"/>
                <a:ea typeface="제주고딕" panose="02000300000000000000" pitchFamily="2" charset="-127"/>
              </a:rPr>
              <a:t>이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제주고딕" panose="02000300000000000000" pitchFamily="2" charset="-127"/>
                <a:ea typeface="제주고딕" panose="02000300000000000000" pitchFamily="2" charset="-127"/>
              </a:rPr>
              <a:t> 어려움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6D59BB-9632-8924-62BB-98D316C27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976" y="1552332"/>
            <a:ext cx="9087168" cy="792845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468171-39B4-1E8D-C6A4-246C22264CCF}"/>
              </a:ext>
            </a:extLst>
          </p:cNvPr>
          <p:cNvSpPr/>
          <p:nvPr/>
        </p:nvSpPr>
        <p:spPr>
          <a:xfrm>
            <a:off x="10456985" y="4175083"/>
            <a:ext cx="5322277" cy="6924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00BDFA-C752-8910-C893-358364167A42}"/>
              </a:ext>
            </a:extLst>
          </p:cNvPr>
          <p:cNvSpPr/>
          <p:nvPr/>
        </p:nvSpPr>
        <p:spPr>
          <a:xfrm>
            <a:off x="-317" y="-56577"/>
            <a:ext cx="17548875" cy="1358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E5ABDE4-5474-0D65-57EF-21FC9F0F0090}"/>
              </a:ext>
            </a:extLst>
          </p:cNvPr>
          <p:cNvSpPr/>
          <p:nvPr/>
        </p:nvSpPr>
        <p:spPr>
          <a:xfrm>
            <a:off x="881826" y="-56577"/>
            <a:ext cx="4516582" cy="1358057"/>
          </a:xfrm>
          <a:prstGeom prst="rect">
            <a:avLst/>
          </a:prstGeom>
          <a:solidFill>
            <a:srgbClr val="9700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B35E94A-33F1-F0D3-6101-5189ED2B9E68}"/>
              </a:ext>
            </a:extLst>
          </p:cNvPr>
          <p:cNvSpPr/>
          <p:nvPr/>
        </p:nvSpPr>
        <p:spPr>
          <a:xfrm>
            <a:off x="7605" y="235131"/>
            <a:ext cx="3125170" cy="82296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16A645-95FA-EE11-9ADB-9B51D02A21CF}"/>
              </a:ext>
            </a:extLst>
          </p:cNvPr>
          <p:cNvSpPr txBox="1"/>
          <p:nvPr/>
        </p:nvSpPr>
        <p:spPr>
          <a:xfrm>
            <a:off x="458870" y="332000"/>
            <a:ext cx="237576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제주고딕" panose="02000300000000000000" pitchFamily="2" charset="-127"/>
                <a:ea typeface="제주고딕" panose="02000300000000000000" pitchFamily="2" charset="-127"/>
              </a:rPr>
              <a:t>    </a:t>
            </a:r>
            <a:r>
              <a:rPr lang="ko-KR" altLang="en-US" sz="3400" dirty="0">
                <a:latin typeface="제주고딕" panose="02000300000000000000" pitchFamily="2" charset="-127"/>
                <a:ea typeface="제주고딕" panose="02000300000000000000" pitchFamily="2" charset="-127"/>
              </a:rPr>
              <a:t>제안 배경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9DF4D8-6BA5-DEC2-B48D-FED09D5B7BF5}"/>
              </a:ext>
            </a:extLst>
          </p:cNvPr>
          <p:cNvSpPr txBox="1"/>
          <p:nvPr/>
        </p:nvSpPr>
        <p:spPr>
          <a:xfrm>
            <a:off x="15516370" y="292170"/>
            <a:ext cx="158092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00" dirty="0" err="1">
                <a:latin typeface="빛고을광주_Bold" panose="02020603020101020101" pitchFamily="18" charset="-127"/>
                <a:ea typeface="빛고을광주_Bold" panose="02020603020101020101" pitchFamily="18" charset="-127"/>
              </a:rPr>
              <a:t>FRiMS</a:t>
            </a:r>
            <a:endParaRPr lang="ko-KR" altLang="en-US" sz="3400" dirty="0">
              <a:latin typeface="빛고을광주_Bold" panose="02020603020101020101" pitchFamily="18" charset="-127"/>
              <a:ea typeface="빛고을광주_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142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B00BDFA-C752-8910-C893-358364167A42}"/>
              </a:ext>
            </a:extLst>
          </p:cNvPr>
          <p:cNvSpPr/>
          <p:nvPr/>
        </p:nvSpPr>
        <p:spPr>
          <a:xfrm>
            <a:off x="-317" y="-56577"/>
            <a:ext cx="17548875" cy="1358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E5ABDE4-5474-0D65-57EF-21FC9F0F0090}"/>
              </a:ext>
            </a:extLst>
          </p:cNvPr>
          <p:cNvSpPr/>
          <p:nvPr/>
        </p:nvSpPr>
        <p:spPr>
          <a:xfrm>
            <a:off x="881826" y="-56577"/>
            <a:ext cx="4516582" cy="1358057"/>
          </a:xfrm>
          <a:prstGeom prst="rect">
            <a:avLst/>
          </a:prstGeom>
          <a:solidFill>
            <a:srgbClr val="9700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B35E94A-33F1-F0D3-6101-5189ED2B9E68}"/>
              </a:ext>
            </a:extLst>
          </p:cNvPr>
          <p:cNvSpPr/>
          <p:nvPr/>
        </p:nvSpPr>
        <p:spPr>
          <a:xfrm>
            <a:off x="7605" y="235131"/>
            <a:ext cx="3125170" cy="82296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16A645-95FA-EE11-9ADB-9B51D02A21CF}"/>
              </a:ext>
            </a:extLst>
          </p:cNvPr>
          <p:cNvSpPr txBox="1"/>
          <p:nvPr/>
        </p:nvSpPr>
        <p:spPr>
          <a:xfrm>
            <a:off x="458870" y="332000"/>
            <a:ext cx="237576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제주고딕" panose="02000300000000000000" pitchFamily="2" charset="-127"/>
                <a:ea typeface="제주고딕" panose="02000300000000000000" pitchFamily="2" charset="-127"/>
              </a:rPr>
              <a:t>    </a:t>
            </a:r>
            <a:r>
              <a:rPr lang="ko-KR" altLang="en-US" sz="3400" dirty="0">
                <a:latin typeface="제주고딕" panose="02000300000000000000" pitchFamily="2" charset="-127"/>
                <a:ea typeface="제주고딕" panose="02000300000000000000" pitchFamily="2" charset="-127"/>
              </a:rPr>
              <a:t>핵심 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9DF4D8-6BA5-DEC2-B48D-FED09D5B7BF5}"/>
              </a:ext>
            </a:extLst>
          </p:cNvPr>
          <p:cNvSpPr txBox="1"/>
          <p:nvPr/>
        </p:nvSpPr>
        <p:spPr>
          <a:xfrm>
            <a:off x="15516370" y="292170"/>
            <a:ext cx="158092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00" dirty="0" err="1">
                <a:latin typeface="빛고을광주_Bold" panose="02020603020101020101" pitchFamily="18" charset="-127"/>
                <a:ea typeface="빛고을광주_Bold" panose="02020603020101020101" pitchFamily="18" charset="-127"/>
              </a:rPr>
              <a:t>FRiMS</a:t>
            </a:r>
            <a:endParaRPr lang="ko-KR" altLang="en-US" sz="3400" dirty="0">
              <a:latin typeface="빛고을광주_Bold" panose="02020603020101020101" pitchFamily="18" charset="-127"/>
              <a:ea typeface="빛고을광주_Bold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733DA2-3DA8-6C92-FBB2-CE07B88AFF1E}"/>
              </a:ext>
            </a:extLst>
          </p:cNvPr>
          <p:cNvSpPr txBox="1"/>
          <p:nvPr/>
        </p:nvSpPr>
        <p:spPr>
          <a:xfrm>
            <a:off x="814382" y="2658554"/>
            <a:ext cx="15927399" cy="3490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6000" b="1" kern="0" spc="-70" dirty="0">
                <a:solidFill>
                  <a:srgbClr val="000000"/>
                </a:solidFill>
                <a:effectLst/>
                <a:latin typeface="제주고딕" panose="02000300000000000000" pitchFamily="2" charset="-127"/>
                <a:ea typeface="제주고딕" panose="02000300000000000000" pitchFamily="2" charset="-127"/>
              </a:rPr>
              <a:t>인공지능 모델을 활용한 소방 자원 통합 관리 시스템</a:t>
            </a:r>
            <a:endParaRPr lang="ko-KR" altLang="en-US" sz="6000" kern="0" spc="-70" dirty="0">
              <a:solidFill>
                <a:srgbClr val="000000"/>
              </a:solidFill>
              <a:effectLst/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4800" b="1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Fire Resources integrated Management System(</a:t>
            </a:r>
            <a:r>
              <a:rPr lang="en-US" altLang="ko-KR" sz="4800" b="1" kern="0" spc="0" dirty="0" err="1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FRiMS</a:t>
            </a:r>
            <a:r>
              <a:rPr lang="en-US" altLang="ko-KR" sz="4800" b="1" kern="0" spc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)</a:t>
            </a:r>
            <a:endParaRPr lang="en-US" altLang="ko-KR" sz="4800" kern="0" spc="0" dirty="0">
              <a:solidFill>
                <a:srgbClr val="000000"/>
              </a:solidFill>
              <a:effectLst/>
              <a:latin typeface="나눔고딕" panose="020D0604000000000000" pitchFamily="50" charset="-127"/>
            </a:endParaRPr>
          </a:p>
          <a:p>
            <a:pPr algn="ctr"/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170161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39F1B3B1-3CEF-7876-8683-B210F137F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250" y="4195518"/>
            <a:ext cx="4934647" cy="361773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3115426-6FCA-069D-EBE4-508EBD4B9EC7}"/>
              </a:ext>
            </a:extLst>
          </p:cNvPr>
          <p:cNvSpPr txBox="1"/>
          <p:nvPr/>
        </p:nvSpPr>
        <p:spPr>
          <a:xfrm>
            <a:off x="800052" y="1684774"/>
            <a:ext cx="49961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rgbClr val="97000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YOLO v7</a:t>
            </a:r>
            <a:endParaRPr lang="ko-KR" altLang="en-US" sz="6600" dirty="0">
              <a:solidFill>
                <a:srgbClr val="97000F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E4A4B8A-CC73-A4BB-0E2E-4CA234D9606E}"/>
              </a:ext>
            </a:extLst>
          </p:cNvPr>
          <p:cNvSpPr txBox="1"/>
          <p:nvPr/>
        </p:nvSpPr>
        <p:spPr>
          <a:xfrm>
            <a:off x="867286" y="2913086"/>
            <a:ext cx="7039583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3400" b="1" dirty="0">
                <a:latin typeface="제주고딕" panose="02000300000000000000" pitchFamily="2" charset="-127"/>
                <a:ea typeface="제주고딕" panose="02000300000000000000" pitchFamily="2" charset="-127"/>
              </a:rPr>
              <a:t>Object detection</a:t>
            </a:r>
            <a:r>
              <a:rPr lang="ko-KR" altLang="en-US" sz="3400" b="1" dirty="0">
                <a:latin typeface="제주고딕" panose="02000300000000000000" pitchFamily="2" charset="-127"/>
                <a:ea typeface="제주고딕" panose="02000300000000000000" pitchFamily="2" charset="-127"/>
              </a:rPr>
              <a:t>에 탁월한 성능</a:t>
            </a:r>
            <a:endParaRPr kumimoji="0" lang="ko-KR" altLang="ko-KR" sz="3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E4E60027-ECBB-52FE-04F9-E0914F25824B}"/>
              </a:ext>
            </a:extLst>
          </p:cNvPr>
          <p:cNvGrpSpPr/>
          <p:nvPr/>
        </p:nvGrpSpPr>
        <p:grpSpPr>
          <a:xfrm>
            <a:off x="11934872" y="4195517"/>
            <a:ext cx="4934647" cy="3644838"/>
            <a:chOff x="10274442" y="3789746"/>
            <a:chExt cx="6421500" cy="4743060"/>
          </a:xfrm>
        </p:grpSpPr>
        <p:pic>
          <p:nvPicPr>
            <p:cNvPr id="69" name="그림 68" descr="텍스트, 실내이(가) 표시된 사진&#10;&#10;자동 생성된 설명">
              <a:extLst>
                <a:ext uri="{FF2B5EF4-FFF2-40B4-BE49-F238E27FC236}">
                  <a16:creationId xmlns:a16="http://schemas.microsoft.com/office/drawing/2014/main" id="{F90A82C9-C1E6-B08B-EF68-703AA0EE8E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0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 l="10375" t="23177" r="21520" b="3409"/>
            <a:stretch/>
          </p:blipFill>
          <p:spPr>
            <a:xfrm>
              <a:off x="10274442" y="3789746"/>
              <a:ext cx="6406838" cy="4743060"/>
            </a:xfrm>
            <a:prstGeom prst="rect">
              <a:avLst/>
            </a:prstGeom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BE92763B-910B-4B56-E509-B7EE111DF8A5}"/>
                </a:ext>
              </a:extLst>
            </p:cNvPr>
            <p:cNvSpPr/>
            <p:nvPr/>
          </p:nvSpPr>
          <p:spPr>
            <a:xfrm>
              <a:off x="13737515" y="5421854"/>
              <a:ext cx="2926080" cy="1624406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55F86016-68D3-2159-4236-30CE434D7E7B}"/>
                </a:ext>
              </a:extLst>
            </p:cNvPr>
            <p:cNvSpPr/>
            <p:nvPr/>
          </p:nvSpPr>
          <p:spPr>
            <a:xfrm>
              <a:off x="10403300" y="5681831"/>
              <a:ext cx="2926080" cy="15383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D0EDF841-0D52-A0FA-6CFD-42D6256E1896}"/>
                </a:ext>
              </a:extLst>
            </p:cNvPr>
            <p:cNvSpPr/>
            <p:nvPr/>
          </p:nvSpPr>
          <p:spPr>
            <a:xfrm>
              <a:off x="11177342" y="6960198"/>
              <a:ext cx="3112190" cy="1538344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9682AF0C-EDF7-C5E5-AC91-E6AED8C0B6D1}"/>
                </a:ext>
              </a:extLst>
            </p:cNvPr>
            <p:cNvSpPr/>
            <p:nvPr/>
          </p:nvSpPr>
          <p:spPr>
            <a:xfrm>
              <a:off x="15192432" y="6874136"/>
              <a:ext cx="1503510" cy="1624406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1859C4C2-770A-2EAA-5633-1A854A45406E}"/>
                </a:ext>
              </a:extLst>
            </p:cNvPr>
            <p:cNvSpPr/>
            <p:nvPr/>
          </p:nvSpPr>
          <p:spPr>
            <a:xfrm>
              <a:off x="13614223" y="6639262"/>
              <a:ext cx="1503510" cy="1538344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54E6BC2-B1E9-2656-45BE-FD5BF0C15F5D}"/>
              </a:ext>
            </a:extLst>
          </p:cNvPr>
          <p:cNvGrpSpPr/>
          <p:nvPr/>
        </p:nvGrpSpPr>
        <p:grpSpPr>
          <a:xfrm>
            <a:off x="6899578" y="4177544"/>
            <a:ext cx="4089964" cy="3635706"/>
            <a:chOff x="7065483" y="4195517"/>
            <a:chExt cx="4089964" cy="3635706"/>
          </a:xfrm>
        </p:grpSpPr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0DC6C514-C3FC-F15C-45E6-F58A15A28F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43600"/>
            <a:stretch/>
          </p:blipFill>
          <p:spPr>
            <a:xfrm>
              <a:off x="7065483" y="4195517"/>
              <a:ext cx="4089964" cy="1854200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32EB08B7-878A-5C3A-E026-0903B9DC5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65483" y="6049717"/>
              <a:ext cx="2786713" cy="1781506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59BBE46A-DD69-F6BE-2FF6-724A88CB7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20139" y="6016851"/>
              <a:ext cx="2786713" cy="1814371"/>
            </a:xfrm>
            <a:prstGeom prst="rect">
              <a:avLst/>
            </a:prstGeom>
          </p:spPr>
        </p:pic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D323D5E9-EEAD-237C-1226-6886B84082E5}"/>
              </a:ext>
            </a:extLst>
          </p:cNvPr>
          <p:cNvSpPr txBox="1"/>
          <p:nvPr/>
        </p:nvSpPr>
        <p:spPr>
          <a:xfrm>
            <a:off x="7039353" y="7885944"/>
            <a:ext cx="38104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소방장비 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 Fine-tuning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0F44058-02C7-0230-CE32-6DBFBA49F618}"/>
              </a:ext>
            </a:extLst>
          </p:cNvPr>
          <p:cNvSpPr txBox="1"/>
          <p:nvPr/>
        </p:nvSpPr>
        <p:spPr>
          <a:xfrm>
            <a:off x="12468433" y="7899734"/>
            <a:ext cx="41471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M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ultiple Object Detection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29A14A8-629A-0E0A-F0DB-CEE02468612C}"/>
              </a:ext>
            </a:extLst>
          </p:cNvPr>
          <p:cNvSpPr txBox="1"/>
          <p:nvPr/>
        </p:nvSpPr>
        <p:spPr>
          <a:xfrm>
            <a:off x="1334632" y="7899733"/>
            <a:ext cx="41471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Pre-trained Model (Yolo v7)</a:t>
            </a:r>
            <a:endParaRPr kumimoji="0" lang="ko-KR" altLang="ko-KR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5" name="갈매기형 수장[C] 84">
            <a:extLst>
              <a:ext uri="{FF2B5EF4-FFF2-40B4-BE49-F238E27FC236}">
                <a16:creationId xmlns:a16="http://schemas.microsoft.com/office/drawing/2014/main" id="{02BAB003-23D0-4EF7-33AF-25FB4C76B3B7}"/>
              </a:ext>
            </a:extLst>
          </p:cNvPr>
          <p:cNvSpPr/>
          <p:nvPr/>
        </p:nvSpPr>
        <p:spPr>
          <a:xfrm>
            <a:off x="6140270" y="5806819"/>
            <a:ext cx="445674" cy="537883"/>
          </a:xfrm>
          <a:prstGeom prst="chevron">
            <a:avLst/>
          </a:prstGeom>
          <a:solidFill>
            <a:srgbClr val="9700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6" name="갈매기형 수장[C] 85">
            <a:extLst>
              <a:ext uri="{FF2B5EF4-FFF2-40B4-BE49-F238E27FC236}">
                <a16:creationId xmlns:a16="http://schemas.microsoft.com/office/drawing/2014/main" id="{A730FED0-CABB-2DE8-DF17-37A07DD07BB6}"/>
              </a:ext>
            </a:extLst>
          </p:cNvPr>
          <p:cNvSpPr/>
          <p:nvPr/>
        </p:nvSpPr>
        <p:spPr>
          <a:xfrm>
            <a:off x="11233704" y="5719206"/>
            <a:ext cx="445674" cy="537883"/>
          </a:xfrm>
          <a:prstGeom prst="chevron">
            <a:avLst/>
          </a:prstGeom>
          <a:solidFill>
            <a:srgbClr val="9700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E9241695-32F7-BF5D-EA38-F4C22EA2C9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5128" y="5349903"/>
            <a:ext cx="2786713" cy="181437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16E1566-ABB9-832C-2EA1-4C7100F7AAEF}"/>
              </a:ext>
            </a:extLst>
          </p:cNvPr>
          <p:cNvSpPr/>
          <p:nvPr/>
        </p:nvSpPr>
        <p:spPr>
          <a:xfrm>
            <a:off x="-317" y="-56577"/>
            <a:ext cx="17548875" cy="1358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2879FFC-F432-8F6E-FF55-7612817C1F1E}"/>
              </a:ext>
            </a:extLst>
          </p:cNvPr>
          <p:cNvSpPr/>
          <p:nvPr/>
        </p:nvSpPr>
        <p:spPr>
          <a:xfrm>
            <a:off x="881826" y="-56577"/>
            <a:ext cx="4516582" cy="1358057"/>
          </a:xfrm>
          <a:prstGeom prst="rect">
            <a:avLst/>
          </a:prstGeom>
          <a:solidFill>
            <a:srgbClr val="9700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F17CDD5-BE64-35DC-FC52-F669F83820CE}"/>
              </a:ext>
            </a:extLst>
          </p:cNvPr>
          <p:cNvSpPr/>
          <p:nvPr/>
        </p:nvSpPr>
        <p:spPr>
          <a:xfrm>
            <a:off x="7605" y="235131"/>
            <a:ext cx="3125170" cy="82296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FBC363-7639-5485-E862-B02778A83AB2}"/>
              </a:ext>
            </a:extLst>
          </p:cNvPr>
          <p:cNvSpPr txBox="1"/>
          <p:nvPr/>
        </p:nvSpPr>
        <p:spPr>
          <a:xfrm>
            <a:off x="458870" y="332000"/>
            <a:ext cx="237576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제주고딕" panose="02000300000000000000" pitchFamily="2" charset="-127"/>
                <a:ea typeface="제주고딕" panose="02000300000000000000" pitchFamily="2" charset="-127"/>
              </a:rPr>
              <a:t>    </a:t>
            </a:r>
            <a:r>
              <a:rPr lang="ko-KR" altLang="en-US" sz="3400" dirty="0">
                <a:latin typeface="제주고딕" panose="02000300000000000000" pitchFamily="2" charset="-127"/>
                <a:ea typeface="제주고딕" panose="02000300000000000000" pitchFamily="2" charset="-127"/>
              </a:rPr>
              <a:t>핵심 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9F6FD7-43D6-B05B-9643-5BEDEC883082}"/>
              </a:ext>
            </a:extLst>
          </p:cNvPr>
          <p:cNvSpPr txBox="1"/>
          <p:nvPr/>
        </p:nvSpPr>
        <p:spPr>
          <a:xfrm>
            <a:off x="15516370" y="292170"/>
            <a:ext cx="158092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00" dirty="0" err="1">
                <a:latin typeface="빛고을광주_Bold" panose="02020603020101020101" pitchFamily="18" charset="-127"/>
                <a:ea typeface="빛고을광주_Bold" panose="02020603020101020101" pitchFamily="18" charset="-127"/>
              </a:rPr>
              <a:t>FRiMS</a:t>
            </a:r>
            <a:endParaRPr lang="ko-KR" altLang="en-US" sz="3400" dirty="0">
              <a:latin typeface="빛고을광주_Bold" panose="02020603020101020101" pitchFamily="18" charset="-127"/>
              <a:ea typeface="빛고을광주_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114" y="6879292"/>
            <a:ext cx="11524869" cy="181965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A95EBF8-18E7-4705-9AAE-D13DA31CE799}"/>
              </a:ext>
            </a:extLst>
          </p:cNvPr>
          <p:cNvSpPr txBox="1"/>
          <p:nvPr/>
        </p:nvSpPr>
        <p:spPr>
          <a:xfrm>
            <a:off x="116950" y="10457716"/>
            <a:ext cx="87782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000000"/>
                </a:solidFill>
                <a:effectLst/>
                <a:latin typeface="함초롬돋움"/>
              </a:rPr>
              <a:t>이상탐지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함초롬돋움"/>
              </a:rPr>
              <a:t>(Anomaly Detection)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함초롬돋움"/>
              </a:rPr>
              <a:t>란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함초롬돋움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함초롬돋움"/>
              </a:rPr>
              <a:t>데이터에서 예상과는 다른 패턴을 보이는 부분을 찾는 것을 말한다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함초롬돋움"/>
              </a:rPr>
              <a:t>.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함초롬돋움"/>
              </a:rPr>
              <a:t>이상탐지기법을 통해 각 장비의 훼손을 파악한다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함초롬돋움"/>
              </a:rPr>
              <a:t>.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함초롬돋움"/>
              </a:rPr>
              <a:t>입력 데이터를 압축하는 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함초롬돋움"/>
              </a:rPr>
              <a:t>Encoding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함초롬돋움"/>
              </a:rPr>
              <a:t>과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함초롬돋움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함초롬돋움"/>
              </a:rPr>
              <a:t>이를 다시 원본과 가깝게 복원해내는 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함초롬돋움"/>
              </a:rPr>
              <a:t>Decoding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함초롬돋움"/>
              </a:rPr>
              <a:t>과정으로 이미지를 재생성한 뒤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함초롬돋움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함초롬돋움"/>
              </a:rPr>
              <a:t>원본 사진과의 비교 분석을 통해 훼손의 여부를 판단한다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함초롬돋움"/>
              </a:rPr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9DD469-0C7C-9609-96FB-5B700F23F848}"/>
              </a:ext>
            </a:extLst>
          </p:cNvPr>
          <p:cNvSpPr txBox="1"/>
          <p:nvPr/>
        </p:nvSpPr>
        <p:spPr>
          <a:xfrm>
            <a:off x="910131" y="1666847"/>
            <a:ext cx="71918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rgbClr val="97000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Auto-Encoder </a:t>
            </a:r>
            <a:endParaRPr lang="ko-KR" altLang="en-US" sz="6600" dirty="0">
              <a:solidFill>
                <a:srgbClr val="97000F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EE932EB-3837-4DE1-2B8F-FA53D532B056}"/>
              </a:ext>
            </a:extLst>
          </p:cNvPr>
          <p:cNvSpPr txBox="1"/>
          <p:nvPr/>
        </p:nvSpPr>
        <p:spPr>
          <a:xfrm>
            <a:off x="910131" y="2889579"/>
            <a:ext cx="6277478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3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제주고딕" panose="02000300000000000000" pitchFamily="2" charset="-127"/>
                <a:ea typeface="제주고딕" panose="02000300000000000000" pitchFamily="2" charset="-127"/>
              </a:rPr>
              <a:t>이상탐지 기법으로 </a:t>
            </a:r>
            <a:r>
              <a:rPr lang="ko-KR" altLang="en-US" sz="3400" b="1" dirty="0">
                <a:latin typeface="제주고딕" panose="02000300000000000000" pitchFamily="2" charset="-127"/>
                <a:ea typeface="제주고딕" panose="02000300000000000000" pitchFamily="2" charset="-127"/>
              </a:rPr>
              <a:t>장비 훼손 파악</a:t>
            </a:r>
            <a:endParaRPr kumimoji="0" lang="ko-KR" altLang="ko-KR" sz="3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pic>
        <p:nvPicPr>
          <p:cNvPr id="40" name="그림 39" descr="텍스트, 낱말맞추기게임, 클립아트이(가) 표시된 사진&#10;&#10;자동 생성된 설명">
            <a:extLst>
              <a:ext uri="{FF2B5EF4-FFF2-40B4-BE49-F238E27FC236}">
                <a16:creationId xmlns:a16="http://schemas.microsoft.com/office/drawing/2014/main" id="{F6E9D8C0-4425-34FF-0AF2-950E05247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48" y="3962684"/>
            <a:ext cx="16867191" cy="4419140"/>
          </a:xfrm>
          <a:prstGeom prst="rect">
            <a:avLst/>
          </a:prstGeom>
        </p:spPr>
      </p:pic>
      <p:pic>
        <p:nvPicPr>
          <p:cNvPr id="45" name="그림 44" descr="도끼, 도구이(가) 표시된 사진&#10;&#10;자동 생성된 설명">
            <a:extLst>
              <a:ext uri="{FF2B5EF4-FFF2-40B4-BE49-F238E27FC236}">
                <a16:creationId xmlns:a16="http://schemas.microsoft.com/office/drawing/2014/main" id="{DD01C8CD-8BB0-2D00-9ACE-CC3CE879C9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8180" y="5929349"/>
            <a:ext cx="3094304" cy="1741239"/>
          </a:xfrm>
          <a:prstGeom prst="rect">
            <a:avLst/>
          </a:prstGeom>
        </p:spPr>
      </p:pic>
      <p:pic>
        <p:nvPicPr>
          <p:cNvPr id="48" name="그림 47" descr="도끼, 도구, 망치이(가) 표시된 사진&#10;&#10;자동 생성된 설명">
            <a:extLst>
              <a:ext uri="{FF2B5EF4-FFF2-40B4-BE49-F238E27FC236}">
                <a16:creationId xmlns:a16="http://schemas.microsoft.com/office/drawing/2014/main" id="{0420CDA9-819C-5E9B-A28D-955702E84F5C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  <a14:imgEffect>
                      <a14:brightnessContrast bright="-20000" contras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16153" y="4015318"/>
            <a:ext cx="3094305" cy="1740546"/>
          </a:xfrm>
          <a:prstGeom prst="rect">
            <a:avLst/>
          </a:prstGeom>
        </p:spPr>
      </p:pic>
      <p:pic>
        <p:nvPicPr>
          <p:cNvPr id="49" name="그림 48" descr="도끼, 도구이(가) 표시된 사진&#10;&#10;자동 생성된 설명">
            <a:extLst>
              <a:ext uri="{FF2B5EF4-FFF2-40B4-BE49-F238E27FC236}">
                <a16:creationId xmlns:a16="http://schemas.microsoft.com/office/drawing/2014/main" id="{CE090852-48BA-BB3B-E978-63AEFF2416F0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400000"/>
                    </a14:imgEffect>
                    <a14:imgEffect>
                      <a14:brightnessContrast bright="-20000" contras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77650" y="5868204"/>
            <a:ext cx="3094304" cy="1741239"/>
          </a:xfrm>
          <a:prstGeom prst="rect">
            <a:avLst/>
          </a:prstGeom>
        </p:spPr>
      </p:pic>
      <p:pic>
        <p:nvPicPr>
          <p:cNvPr id="51" name="그림 50" descr="도끼, 도구이(가) 표시된 사진&#10;&#10;자동 생성된 설명">
            <a:extLst>
              <a:ext uri="{FF2B5EF4-FFF2-40B4-BE49-F238E27FC236}">
                <a16:creationId xmlns:a16="http://schemas.microsoft.com/office/drawing/2014/main" id="{CB0B53B1-2E3F-2DFD-3867-1F45259CB222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7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400000"/>
                    </a14:imgEffect>
                    <a14:imgEffect>
                      <a14:brightnessContrast bright="-2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54126" y="5929350"/>
            <a:ext cx="3094304" cy="1741239"/>
          </a:xfrm>
          <a:prstGeom prst="rect">
            <a:avLst/>
          </a:prstGeom>
        </p:spPr>
      </p:pic>
      <p:pic>
        <p:nvPicPr>
          <p:cNvPr id="52" name="그림 51" descr="도끼, 도구이(가) 표시된 사진&#10;&#10;자동 생성된 설명">
            <a:extLst>
              <a:ext uri="{FF2B5EF4-FFF2-40B4-BE49-F238E27FC236}">
                <a16:creationId xmlns:a16="http://schemas.microsoft.com/office/drawing/2014/main" id="{AFA64FBA-9783-7C82-0C8B-CBFD2278DA0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biLevel thresh="75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1879" b="64331" l="49642" r="62545">
                        <a14:foregroundMark x1="56272" y1="51433" x2="57348" y2="53344"/>
                        <a14:foregroundMark x1="56272" y1="48885" x2="58154" y2="52070"/>
                        <a14:foregroundMark x1="55914" y1="52707" x2="57706" y2="57325"/>
                        <a14:foregroundMark x1="53853" y1="52866" x2="59946" y2="60510"/>
                        <a14:foregroundMark x1="54391" y1="47134" x2="61022" y2="54299"/>
                        <a14:foregroundMark x1="54211" y1="45223" x2="59857" y2="51433"/>
                        <a14:foregroundMark x1="52778" y1="43312" x2="55914" y2="46656"/>
                        <a14:foregroundMark x1="52957" y1="42038" x2="54211" y2="45860"/>
                        <a14:foregroundMark x1="52419" y1="49045" x2="54122" y2="53025"/>
                        <a14:foregroundMark x1="53763" y1="51115" x2="55018" y2="54299"/>
                        <a14:foregroundMark x1="58692" y1="54140" x2="61022" y2="58280"/>
                        <a14:foregroundMark x1="60125" y1="59554" x2="61380" y2="62420"/>
                        <a14:foregroundMark x1="60125" y1="53344" x2="60573" y2="59236"/>
                        <a14:foregroundMark x1="57168" y1="52707" x2="62724" y2="58280"/>
                        <a14:foregroundMark x1="50627" y1="50318" x2="54928" y2="54777"/>
                        <a14:foregroundMark x1="49642" y1="51115" x2="53047" y2="54777"/>
                        <a14:foregroundMark x1="60484" y1="62420" x2="61022" y2="64331"/>
                      </a14:backgroundRemoval>
                    </a14:imgEffect>
                    <a14:imgEffect>
                      <a14:sharpenSoften amount="-46000"/>
                    </a14:imgEffect>
                    <a14:imgEffect>
                      <a14:saturation sat="400000"/>
                    </a14:imgEffect>
                    <a14:imgEffect>
                      <a14:brightnessContrast bright="-18000" contrast="-13000"/>
                    </a14:imgEffect>
                  </a14:imgLayer>
                </a14:imgProps>
              </a:ext>
            </a:extLst>
          </a:blip>
          <a:srcRect l="53976" t="40420" r="38780" b="36423"/>
          <a:stretch/>
        </p:blipFill>
        <p:spPr>
          <a:xfrm>
            <a:off x="10789201" y="6598355"/>
            <a:ext cx="224154" cy="403226"/>
          </a:xfrm>
          <a:prstGeom prst="rect">
            <a:avLst/>
          </a:prstGeom>
        </p:spPr>
      </p:pic>
      <p:pic>
        <p:nvPicPr>
          <p:cNvPr id="53" name="그림 52" descr="도끼, 도구이(가) 표시된 사진&#10;&#10;자동 생성된 설명">
            <a:extLst>
              <a:ext uri="{FF2B5EF4-FFF2-40B4-BE49-F238E27FC236}">
                <a16:creationId xmlns:a16="http://schemas.microsoft.com/office/drawing/2014/main" id="{0C8591BC-E2EB-E7C7-DE4F-BB36FCFE778F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7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400000"/>
                    </a14:imgEffect>
                    <a14:imgEffect>
                      <a14:brightnessContrast bright="-20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54126" y="4007703"/>
            <a:ext cx="3094304" cy="1741239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16712334-A7F5-86DF-1337-78A6006B8C00}"/>
              </a:ext>
            </a:extLst>
          </p:cNvPr>
          <p:cNvSpPr/>
          <p:nvPr/>
        </p:nvSpPr>
        <p:spPr>
          <a:xfrm>
            <a:off x="12448429" y="3855016"/>
            <a:ext cx="287867" cy="4148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3960540F-8F5B-C16D-CB4A-C6405DFBEC73}"/>
              </a:ext>
            </a:extLst>
          </p:cNvPr>
          <p:cNvSpPr/>
          <p:nvPr/>
        </p:nvSpPr>
        <p:spPr>
          <a:xfrm>
            <a:off x="10667833" y="6503250"/>
            <a:ext cx="466889" cy="593436"/>
          </a:xfrm>
          <a:prstGeom prst="ellipse">
            <a:avLst/>
          </a:prstGeom>
          <a:noFill/>
          <a:ln w="41275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" name="그림 1" descr="도끼, 도구, 망치이(가) 표시된 사진">
            <a:extLst>
              <a:ext uri="{FF2B5EF4-FFF2-40B4-BE49-F238E27FC236}">
                <a16:creationId xmlns:a16="http://schemas.microsoft.com/office/drawing/2014/main" id="{1553E16D-5E2C-6228-78D7-DD6006EC0A05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  <a14:imgEffect>
                      <a14:brightnessContrast bright="-20000" contras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59820" y="5986322"/>
            <a:ext cx="3094305" cy="1740546"/>
          </a:xfrm>
          <a:prstGeom prst="rect">
            <a:avLst/>
          </a:prstGeom>
        </p:spPr>
      </p:pic>
      <p:pic>
        <p:nvPicPr>
          <p:cNvPr id="5" name="그림 4" descr="도끼, 도구, 망치이(가) 표시된 사진">
            <a:extLst>
              <a:ext uri="{FF2B5EF4-FFF2-40B4-BE49-F238E27FC236}">
                <a16:creationId xmlns:a16="http://schemas.microsoft.com/office/drawing/2014/main" id="{10CE9E7B-6526-E691-AB50-F13E8E91F20B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  <a14:imgEffect>
                      <a14:brightnessContrast bright="-20000" contras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52879" y="4000782"/>
            <a:ext cx="3094305" cy="174054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B1CF3D0-422F-7A8C-D6DA-9E305CC362D0}"/>
              </a:ext>
            </a:extLst>
          </p:cNvPr>
          <p:cNvSpPr/>
          <p:nvPr/>
        </p:nvSpPr>
        <p:spPr>
          <a:xfrm>
            <a:off x="-317" y="-56577"/>
            <a:ext cx="17548875" cy="1358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54CC788-E7F7-6786-7701-E5575DE185B8}"/>
              </a:ext>
            </a:extLst>
          </p:cNvPr>
          <p:cNvSpPr/>
          <p:nvPr/>
        </p:nvSpPr>
        <p:spPr>
          <a:xfrm>
            <a:off x="881826" y="-56577"/>
            <a:ext cx="4516582" cy="1358057"/>
          </a:xfrm>
          <a:prstGeom prst="rect">
            <a:avLst/>
          </a:prstGeom>
          <a:solidFill>
            <a:srgbClr val="9700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BD7C91-B02F-5767-5A18-F0C7338E6662}"/>
              </a:ext>
            </a:extLst>
          </p:cNvPr>
          <p:cNvSpPr/>
          <p:nvPr/>
        </p:nvSpPr>
        <p:spPr>
          <a:xfrm>
            <a:off x="7605" y="235131"/>
            <a:ext cx="3125170" cy="82296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DF6281-6A8F-100B-9C2D-056833D88D0A}"/>
              </a:ext>
            </a:extLst>
          </p:cNvPr>
          <p:cNvSpPr txBox="1"/>
          <p:nvPr/>
        </p:nvSpPr>
        <p:spPr>
          <a:xfrm>
            <a:off x="458870" y="332000"/>
            <a:ext cx="237576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제주고딕" panose="02000300000000000000" pitchFamily="2" charset="-127"/>
                <a:ea typeface="제주고딕" panose="02000300000000000000" pitchFamily="2" charset="-127"/>
              </a:rPr>
              <a:t>    </a:t>
            </a:r>
            <a:r>
              <a:rPr lang="ko-KR" altLang="en-US" sz="3400" dirty="0">
                <a:latin typeface="제주고딕" panose="02000300000000000000" pitchFamily="2" charset="-127"/>
                <a:ea typeface="제주고딕" panose="02000300000000000000" pitchFamily="2" charset="-127"/>
              </a:rPr>
              <a:t>핵심 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2A6D1C-D9F0-0D8B-B00B-0851F07EC4E4}"/>
              </a:ext>
            </a:extLst>
          </p:cNvPr>
          <p:cNvSpPr txBox="1"/>
          <p:nvPr/>
        </p:nvSpPr>
        <p:spPr>
          <a:xfrm>
            <a:off x="15516370" y="292170"/>
            <a:ext cx="158092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00" dirty="0" err="1">
                <a:latin typeface="빛고을광주_Bold" panose="02020603020101020101" pitchFamily="18" charset="-127"/>
                <a:ea typeface="빛고을광주_Bold" panose="02020603020101020101" pitchFamily="18" charset="-127"/>
              </a:rPr>
              <a:t>FRiMS</a:t>
            </a:r>
            <a:endParaRPr lang="ko-KR" altLang="en-US" sz="3400" dirty="0">
              <a:latin typeface="빛고을광주_Bold" panose="02020603020101020101" pitchFamily="18" charset="-127"/>
              <a:ea typeface="빛고을광주_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105">
            <a:extLst>
              <a:ext uri="{FF2B5EF4-FFF2-40B4-BE49-F238E27FC236}">
                <a16:creationId xmlns:a16="http://schemas.microsoft.com/office/drawing/2014/main" id="{4893A7AD-6024-90D4-35F9-C348ACC29626}"/>
              </a:ext>
            </a:extLst>
          </p:cNvPr>
          <p:cNvSpPr>
            <a:spLocks noEditPoints="1"/>
          </p:cNvSpPr>
          <p:nvPr/>
        </p:nvSpPr>
        <p:spPr bwMode="auto">
          <a:xfrm>
            <a:off x="5704197" y="2782918"/>
            <a:ext cx="434156" cy="427865"/>
          </a:xfrm>
          <a:custGeom>
            <a:avLst/>
            <a:gdLst/>
            <a:ahLst/>
            <a:cxnLst>
              <a:cxn ang="0">
                <a:pos x="59" y="63"/>
              </a:cxn>
              <a:cxn ang="0">
                <a:pos x="55" y="61"/>
              </a:cxn>
              <a:cxn ang="0">
                <a:pos x="42" y="48"/>
              </a:cxn>
              <a:cxn ang="0">
                <a:pos x="27" y="53"/>
              </a:cxn>
              <a:cxn ang="0">
                <a:pos x="0" y="26"/>
              </a:cxn>
              <a:cxn ang="0">
                <a:pos x="27" y="0"/>
              </a:cxn>
              <a:cxn ang="0">
                <a:pos x="54" y="26"/>
              </a:cxn>
              <a:cxn ang="0">
                <a:pos x="49" y="41"/>
              </a:cxn>
              <a:cxn ang="0">
                <a:pos x="62" y="54"/>
              </a:cxn>
              <a:cxn ang="0">
                <a:pos x="64" y="58"/>
              </a:cxn>
              <a:cxn ang="0">
                <a:pos x="59" y="63"/>
              </a:cxn>
              <a:cxn ang="0">
                <a:pos x="27" y="9"/>
              </a:cxn>
              <a:cxn ang="0">
                <a:pos x="10" y="26"/>
              </a:cxn>
              <a:cxn ang="0">
                <a:pos x="27" y="43"/>
              </a:cxn>
              <a:cxn ang="0">
                <a:pos x="44" y="26"/>
              </a:cxn>
              <a:cxn ang="0">
                <a:pos x="27" y="9"/>
              </a:cxn>
            </a:cxnLst>
            <a:rect l="0" t="0" r="r" b="b"/>
            <a:pathLst>
              <a:path w="64" h="63">
                <a:moveTo>
                  <a:pt x="59" y="63"/>
                </a:moveTo>
                <a:cubicBezTo>
                  <a:pt x="57" y="63"/>
                  <a:pt x="56" y="62"/>
                  <a:pt x="55" y="61"/>
                </a:cubicBezTo>
                <a:cubicBezTo>
                  <a:pt x="42" y="48"/>
                  <a:pt x="42" y="48"/>
                  <a:pt x="42" y="48"/>
                </a:cubicBezTo>
                <a:cubicBezTo>
                  <a:pt x="38" y="51"/>
                  <a:pt x="33" y="53"/>
                  <a:pt x="27" y="53"/>
                </a:cubicBezTo>
                <a:cubicBezTo>
                  <a:pt x="12" y="53"/>
                  <a:pt x="0" y="41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4" y="12"/>
                  <a:pt x="54" y="26"/>
                </a:cubicBezTo>
                <a:cubicBezTo>
                  <a:pt x="54" y="32"/>
                  <a:pt x="52" y="37"/>
                  <a:pt x="49" y="41"/>
                </a:cubicBezTo>
                <a:cubicBezTo>
                  <a:pt x="62" y="54"/>
                  <a:pt x="62" y="54"/>
                  <a:pt x="62" y="54"/>
                </a:cubicBezTo>
                <a:cubicBezTo>
                  <a:pt x="63" y="55"/>
                  <a:pt x="64" y="57"/>
                  <a:pt x="64" y="58"/>
                </a:cubicBezTo>
                <a:cubicBezTo>
                  <a:pt x="64" y="61"/>
                  <a:pt x="61" y="63"/>
                  <a:pt x="59" y="63"/>
                </a:cubicBezTo>
                <a:close/>
                <a:moveTo>
                  <a:pt x="27" y="9"/>
                </a:moveTo>
                <a:cubicBezTo>
                  <a:pt x="18" y="9"/>
                  <a:pt x="10" y="17"/>
                  <a:pt x="10" y="26"/>
                </a:cubicBezTo>
                <a:cubicBezTo>
                  <a:pt x="10" y="36"/>
                  <a:pt x="18" y="43"/>
                  <a:pt x="27" y="43"/>
                </a:cubicBezTo>
                <a:cubicBezTo>
                  <a:pt x="37" y="43"/>
                  <a:pt x="44" y="36"/>
                  <a:pt x="44" y="26"/>
                </a:cubicBezTo>
                <a:cubicBezTo>
                  <a:pt x="44" y="17"/>
                  <a:pt x="37" y="9"/>
                  <a:pt x="27" y="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dirty="0">
              <a:solidFill>
                <a:schemeClr val="accent3">
                  <a:lumMod val="50000"/>
                </a:schemeClr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C077FDB3-13A6-7407-EDD7-1E4341F8959F}"/>
              </a:ext>
            </a:extLst>
          </p:cNvPr>
          <p:cNvSpPr/>
          <p:nvPr/>
        </p:nvSpPr>
        <p:spPr>
          <a:xfrm>
            <a:off x="314683" y="3826267"/>
            <a:ext cx="3867511" cy="3867511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50800">
            <a:gradFill flip="none" rotWithShape="1">
              <a:gsLst>
                <a:gs pos="25000">
                  <a:schemeClr val="accent1">
                    <a:lumMod val="0"/>
                    <a:lumOff val="100000"/>
                  </a:schemeClr>
                </a:gs>
                <a:gs pos="69000">
                  <a:schemeClr val="tx1"/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110F3F91-30DB-F52B-B812-9FABF4AAD2B4}"/>
              </a:ext>
            </a:extLst>
          </p:cNvPr>
          <p:cNvSpPr/>
          <p:nvPr/>
        </p:nvSpPr>
        <p:spPr>
          <a:xfrm>
            <a:off x="4706761" y="2996850"/>
            <a:ext cx="3867511" cy="3867511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50800">
            <a:gradFill flip="none" rotWithShape="1">
              <a:gsLst>
                <a:gs pos="23000">
                  <a:schemeClr val="accent1">
                    <a:lumMod val="0"/>
                    <a:lumOff val="100000"/>
                  </a:schemeClr>
                </a:gs>
                <a:gs pos="45000">
                  <a:srgbClr val="FF0028"/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78000253-7651-5F45-3006-3278D3E6EF81}"/>
              </a:ext>
            </a:extLst>
          </p:cNvPr>
          <p:cNvGrpSpPr/>
          <p:nvPr/>
        </p:nvGrpSpPr>
        <p:grpSpPr>
          <a:xfrm>
            <a:off x="9213446" y="3828569"/>
            <a:ext cx="3867511" cy="3867511"/>
            <a:chOff x="8855244" y="3369819"/>
            <a:chExt cx="1138660" cy="1138660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55D2681F-48E9-9C58-74B6-D592474FEB1A}"/>
                </a:ext>
              </a:extLst>
            </p:cNvPr>
            <p:cNvSpPr/>
            <p:nvPr/>
          </p:nvSpPr>
          <p:spPr>
            <a:xfrm>
              <a:off x="8855244" y="3369819"/>
              <a:ext cx="1138660" cy="1138660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 w="50800">
              <a:gradFill flip="none" rotWithShape="1">
                <a:gsLst>
                  <a:gs pos="16000">
                    <a:schemeClr val="accent1">
                      <a:lumMod val="0"/>
                      <a:lumOff val="100000"/>
                    </a:schemeClr>
                  </a:gs>
                  <a:gs pos="58000">
                    <a:schemeClr val="tx1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74" name="Freeform 110">
              <a:extLst>
                <a:ext uri="{FF2B5EF4-FFF2-40B4-BE49-F238E27FC236}">
                  <a16:creationId xmlns:a16="http://schemas.microsoft.com/office/drawing/2014/main" id="{65323316-2DBC-FCD6-BDB8-F524034A6B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11515" y="3586800"/>
              <a:ext cx="887526" cy="665647"/>
            </a:xfrm>
            <a:custGeom>
              <a:avLst/>
              <a:gdLst>
                <a:gd name="T0" fmla="*/ 41 w 51"/>
                <a:gd name="T1" fmla="*/ 38 h 38"/>
                <a:gd name="T2" fmla="*/ 12 w 51"/>
                <a:gd name="T3" fmla="*/ 38 h 38"/>
                <a:gd name="T4" fmla="*/ 0 w 51"/>
                <a:gd name="T5" fmla="*/ 26 h 38"/>
                <a:gd name="T6" fmla="*/ 7 w 51"/>
                <a:gd name="T7" fmla="*/ 15 h 38"/>
                <a:gd name="T8" fmla="*/ 7 w 51"/>
                <a:gd name="T9" fmla="*/ 14 h 38"/>
                <a:gd name="T10" fmla="*/ 20 w 51"/>
                <a:gd name="T11" fmla="*/ 0 h 38"/>
                <a:gd name="T12" fmla="*/ 33 w 51"/>
                <a:gd name="T13" fmla="*/ 9 h 38"/>
                <a:gd name="T14" fmla="*/ 37 w 51"/>
                <a:gd name="T15" fmla="*/ 7 h 38"/>
                <a:gd name="T16" fmla="*/ 44 w 51"/>
                <a:gd name="T17" fmla="*/ 14 h 38"/>
                <a:gd name="T18" fmla="*/ 43 w 51"/>
                <a:gd name="T19" fmla="*/ 17 h 38"/>
                <a:gd name="T20" fmla="*/ 51 w 51"/>
                <a:gd name="T21" fmla="*/ 28 h 38"/>
                <a:gd name="T22" fmla="*/ 41 w 51"/>
                <a:gd name="T23" fmla="*/ 38 h 38"/>
                <a:gd name="T24" fmla="*/ 34 w 51"/>
                <a:gd name="T25" fmla="*/ 19 h 38"/>
                <a:gd name="T26" fmla="*/ 24 w 51"/>
                <a:gd name="T27" fmla="*/ 10 h 38"/>
                <a:gd name="T28" fmla="*/ 24 w 51"/>
                <a:gd name="T29" fmla="*/ 10 h 38"/>
                <a:gd name="T30" fmla="*/ 23 w 51"/>
                <a:gd name="T31" fmla="*/ 10 h 38"/>
                <a:gd name="T32" fmla="*/ 14 w 51"/>
                <a:gd name="T33" fmla="*/ 19 h 38"/>
                <a:gd name="T34" fmla="*/ 13 w 51"/>
                <a:gd name="T35" fmla="*/ 20 h 38"/>
                <a:gd name="T36" fmla="*/ 14 w 51"/>
                <a:gd name="T37" fmla="*/ 21 h 38"/>
                <a:gd name="T38" fmla="*/ 20 w 51"/>
                <a:gd name="T39" fmla="*/ 21 h 38"/>
                <a:gd name="T40" fmla="*/ 20 w 51"/>
                <a:gd name="T41" fmla="*/ 30 h 38"/>
                <a:gd name="T42" fmla="*/ 21 w 51"/>
                <a:gd name="T43" fmla="*/ 31 h 38"/>
                <a:gd name="T44" fmla="*/ 26 w 51"/>
                <a:gd name="T45" fmla="*/ 31 h 38"/>
                <a:gd name="T46" fmla="*/ 27 w 51"/>
                <a:gd name="T47" fmla="*/ 30 h 38"/>
                <a:gd name="T48" fmla="*/ 27 w 51"/>
                <a:gd name="T49" fmla="*/ 21 h 38"/>
                <a:gd name="T50" fmla="*/ 33 w 51"/>
                <a:gd name="T51" fmla="*/ 21 h 38"/>
                <a:gd name="T52" fmla="*/ 34 w 51"/>
                <a:gd name="T53" fmla="*/ 20 h 38"/>
                <a:gd name="T54" fmla="*/ 34 w 51"/>
                <a:gd name="T55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1" h="38">
                  <a:moveTo>
                    <a:pt x="41" y="38"/>
                  </a:moveTo>
                  <a:cubicBezTo>
                    <a:pt x="12" y="38"/>
                    <a:pt x="12" y="38"/>
                    <a:pt x="12" y="38"/>
                  </a:cubicBezTo>
                  <a:cubicBezTo>
                    <a:pt x="5" y="38"/>
                    <a:pt x="0" y="32"/>
                    <a:pt x="0" y="26"/>
                  </a:cubicBezTo>
                  <a:cubicBezTo>
                    <a:pt x="0" y="21"/>
                    <a:pt x="2" y="17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6"/>
                    <a:pt x="13" y="0"/>
                    <a:pt x="20" y="0"/>
                  </a:cubicBezTo>
                  <a:cubicBezTo>
                    <a:pt x="26" y="0"/>
                    <a:pt x="31" y="3"/>
                    <a:pt x="33" y="9"/>
                  </a:cubicBezTo>
                  <a:cubicBezTo>
                    <a:pt x="34" y="8"/>
                    <a:pt x="36" y="7"/>
                    <a:pt x="37" y="7"/>
                  </a:cubicBezTo>
                  <a:cubicBezTo>
                    <a:pt x="41" y="7"/>
                    <a:pt x="44" y="10"/>
                    <a:pt x="44" y="14"/>
                  </a:cubicBezTo>
                  <a:cubicBezTo>
                    <a:pt x="44" y="15"/>
                    <a:pt x="44" y="16"/>
                    <a:pt x="43" y="17"/>
                  </a:cubicBezTo>
                  <a:cubicBezTo>
                    <a:pt x="48" y="19"/>
                    <a:pt x="51" y="23"/>
                    <a:pt x="51" y="28"/>
                  </a:cubicBezTo>
                  <a:cubicBezTo>
                    <a:pt x="51" y="33"/>
                    <a:pt x="47" y="38"/>
                    <a:pt x="41" y="38"/>
                  </a:cubicBezTo>
                  <a:close/>
                  <a:moveTo>
                    <a:pt x="34" y="19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3" y="10"/>
                    <a:pt x="23" y="10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3" y="20"/>
                    <a:pt x="13" y="20"/>
                  </a:cubicBezTo>
                  <a:cubicBezTo>
                    <a:pt x="13" y="20"/>
                    <a:pt x="14" y="21"/>
                    <a:pt x="14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1"/>
                    <a:pt x="21" y="31"/>
                    <a:pt x="21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7" y="31"/>
                    <a:pt x="27" y="31"/>
                    <a:pt x="27" y="30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4" y="21"/>
                    <a:pt x="34" y="20"/>
                    <a:pt x="34" y="20"/>
                  </a:cubicBezTo>
                  <a:cubicBezTo>
                    <a:pt x="34" y="20"/>
                    <a:pt x="34" y="19"/>
                    <a:pt x="34" y="19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>
                <a:defRPr/>
              </a:pPr>
              <a:endParaRPr lang="id-ID" sz="2599" dirty="0"/>
            </a:p>
          </p:txBody>
        </p:sp>
      </p:grpSp>
      <p:sp>
        <p:nvSpPr>
          <p:cNvPr id="78" name="타원 77">
            <a:extLst>
              <a:ext uri="{FF2B5EF4-FFF2-40B4-BE49-F238E27FC236}">
                <a16:creationId xmlns:a16="http://schemas.microsoft.com/office/drawing/2014/main" id="{132E8E2F-4E48-007F-A836-E764AB94DBA8}"/>
              </a:ext>
            </a:extLst>
          </p:cNvPr>
          <p:cNvSpPr/>
          <p:nvPr/>
        </p:nvSpPr>
        <p:spPr>
          <a:xfrm>
            <a:off x="13460087" y="3004163"/>
            <a:ext cx="3867511" cy="3867511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50800">
            <a:gradFill flip="none" rotWithShape="1">
              <a:gsLst>
                <a:gs pos="31000">
                  <a:schemeClr val="accent1">
                    <a:lumMod val="0"/>
                    <a:lumOff val="100000"/>
                  </a:schemeClr>
                </a:gs>
                <a:gs pos="68000">
                  <a:srgbClr val="FF0028"/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97ACAFE-7AF8-2797-705B-5A4A06ABF5A6}"/>
              </a:ext>
            </a:extLst>
          </p:cNvPr>
          <p:cNvSpPr txBox="1"/>
          <p:nvPr/>
        </p:nvSpPr>
        <p:spPr>
          <a:xfrm>
            <a:off x="910131" y="1706036"/>
            <a:ext cx="71918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rgbClr val="97000F"/>
                </a:solidFill>
                <a:latin typeface="제주고딕" panose="02000300000000000000" pitchFamily="2" charset="-127"/>
                <a:ea typeface="제주고딕" panose="02000300000000000000" pitchFamily="2" charset="-127"/>
              </a:rPr>
              <a:t>Flow-chart</a:t>
            </a:r>
            <a:endParaRPr lang="ko-KR" altLang="en-US" sz="6600" dirty="0">
              <a:solidFill>
                <a:srgbClr val="97000F"/>
              </a:solidFill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5043BD3-0AC8-2620-F931-A424944C0BBA}"/>
              </a:ext>
            </a:extLst>
          </p:cNvPr>
          <p:cNvCxnSpPr>
            <a:cxnSpLocks/>
          </p:cNvCxnSpPr>
          <p:nvPr/>
        </p:nvCxnSpPr>
        <p:spPr>
          <a:xfrm>
            <a:off x="4497075" y="5074920"/>
            <a:ext cx="0" cy="455314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15D76BD-A753-76E6-760A-56505DAD37C2}"/>
              </a:ext>
            </a:extLst>
          </p:cNvPr>
          <p:cNvCxnSpPr>
            <a:cxnSpLocks/>
          </p:cNvCxnSpPr>
          <p:nvPr/>
        </p:nvCxnSpPr>
        <p:spPr>
          <a:xfrm>
            <a:off x="8808438" y="5074920"/>
            <a:ext cx="0" cy="455314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FF15673-3E6F-8309-3A3B-DBBB15AE89A1}"/>
              </a:ext>
            </a:extLst>
          </p:cNvPr>
          <p:cNvCxnSpPr>
            <a:cxnSpLocks/>
          </p:cNvCxnSpPr>
          <p:nvPr/>
        </p:nvCxnSpPr>
        <p:spPr>
          <a:xfrm>
            <a:off x="13354682" y="5181600"/>
            <a:ext cx="0" cy="446170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E05048F-5161-166E-39AE-0A97AEEAAA55}"/>
              </a:ext>
            </a:extLst>
          </p:cNvPr>
          <p:cNvSpPr txBox="1"/>
          <p:nvPr/>
        </p:nvSpPr>
        <p:spPr>
          <a:xfrm>
            <a:off x="-49168" y="8120212"/>
            <a:ext cx="45462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3990" marR="38100" indent="-135890" algn="ctr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dirty="0">
                <a:latin typeface="제주고딕" panose="02000300000000000000" pitchFamily="2" charset="-127"/>
                <a:ea typeface="제주고딕" panose="02000300000000000000" pitchFamily="2" charset="-127"/>
              </a:rPr>
              <a:t>재난 상황 종료 후 관할서로 복귀</a:t>
            </a:r>
            <a:endParaRPr lang="ko-KR" altLang="en-US" sz="2000" b="1" dirty="0">
              <a:effectLst/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E16DF1-83CC-028C-02CE-C2A545ED8DBE}"/>
              </a:ext>
            </a:extLst>
          </p:cNvPr>
          <p:cNvSpPr txBox="1"/>
          <p:nvPr/>
        </p:nvSpPr>
        <p:spPr>
          <a:xfrm>
            <a:off x="9664044" y="7946781"/>
            <a:ext cx="3174890" cy="572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3990" marR="38100" indent="-13589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dirty="0">
                <a:effectLst/>
                <a:latin typeface="제주고딕" panose="02000300000000000000" pitchFamily="2" charset="-127"/>
                <a:ea typeface="제주고딕" panose="02000300000000000000" pitchFamily="2" charset="-127"/>
              </a:rPr>
              <a:t>통합 관리 시스템에 업로드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EE9741-E3F8-34F5-245C-D13307D8411A}"/>
              </a:ext>
            </a:extLst>
          </p:cNvPr>
          <p:cNvSpPr txBox="1"/>
          <p:nvPr/>
        </p:nvSpPr>
        <p:spPr>
          <a:xfrm>
            <a:off x="13561205" y="7042543"/>
            <a:ext cx="3836658" cy="111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3990" marR="38100" indent="-135890" algn="ctr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dirty="0">
                <a:latin typeface="제주고딕" panose="02000300000000000000" pitchFamily="2" charset="-127"/>
                <a:ea typeface="제주고딕" panose="02000300000000000000" pitchFamily="2" charset="-127"/>
              </a:rPr>
              <a:t>재난 사건 발생시 통합시스템 정보를 </a:t>
            </a:r>
            <a:r>
              <a:rPr lang="ko-KR" altLang="en-US" sz="2000" b="1" dirty="0">
                <a:effectLst/>
                <a:latin typeface="제주고딕" panose="02000300000000000000" pitchFamily="2" charset="-127"/>
                <a:ea typeface="제주고딕" panose="02000300000000000000" pitchFamily="2" charset="-127"/>
              </a:rPr>
              <a:t>지휘부에서 활용 가능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D1F04B-AF11-53DD-0E03-9E84B860E1D1}"/>
              </a:ext>
            </a:extLst>
          </p:cNvPr>
          <p:cNvSpPr txBox="1"/>
          <p:nvPr/>
        </p:nvSpPr>
        <p:spPr>
          <a:xfrm>
            <a:off x="4822776" y="7163668"/>
            <a:ext cx="3927503" cy="1885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 marR="381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dirty="0">
                <a:latin typeface="제주고딕" panose="02000300000000000000" pitchFamily="2" charset="-127"/>
                <a:ea typeface="제주고딕" panose="02000300000000000000" pitchFamily="2" charset="-127"/>
              </a:rPr>
              <a:t>카메라를 활용한</a:t>
            </a:r>
            <a:endParaRPr lang="en-US" altLang="ko-KR" sz="2000" b="1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38100" marR="381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latin typeface="제주고딕" panose="02000300000000000000" pitchFamily="2" charset="-127"/>
                <a:ea typeface="제주고딕" panose="02000300000000000000" pitchFamily="2" charset="-127"/>
              </a:rPr>
              <a:t>Yolo </a:t>
            </a:r>
            <a:r>
              <a:rPr lang="ko-KR" altLang="en-US" sz="2000" b="1" dirty="0">
                <a:latin typeface="제주고딕" panose="02000300000000000000" pitchFamily="2" charset="-127"/>
                <a:ea typeface="제주고딕" panose="02000300000000000000" pitchFamily="2" charset="-127"/>
              </a:rPr>
              <a:t>객체 탐지</a:t>
            </a:r>
            <a:r>
              <a:rPr lang="en-US" altLang="ko-KR" sz="2000" b="1" dirty="0"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en-US" altLang="ko-KR" sz="2000" b="1" dirty="0">
                <a:effectLst/>
                <a:latin typeface="제주고딕" panose="02000300000000000000" pitchFamily="2" charset="-127"/>
                <a:ea typeface="제주고딕" panose="02000300000000000000" pitchFamily="2" charset="-127"/>
              </a:rPr>
              <a:t>-&gt; </a:t>
            </a:r>
            <a:r>
              <a:rPr lang="en-US" altLang="ko-KR" sz="2000" b="1" dirty="0">
                <a:latin typeface="제주고딕" panose="02000300000000000000" pitchFamily="2" charset="-127"/>
                <a:ea typeface="제주고딕" panose="02000300000000000000" pitchFamily="2" charset="-127"/>
              </a:rPr>
              <a:t>Auto-Encoder </a:t>
            </a:r>
            <a:r>
              <a:rPr lang="ko-KR" altLang="en-US" sz="2000" b="1" dirty="0">
                <a:latin typeface="제주고딕" panose="02000300000000000000" pitchFamily="2" charset="-127"/>
                <a:ea typeface="제주고딕" panose="02000300000000000000" pitchFamily="2" charset="-127"/>
              </a:rPr>
              <a:t>이상객체 탐지</a:t>
            </a:r>
            <a:r>
              <a:rPr lang="en-US" altLang="ko-KR" sz="2000" b="1" dirty="0">
                <a:latin typeface="제주고딕" panose="02000300000000000000" pitchFamily="2" charset="-127"/>
                <a:ea typeface="제주고딕" panose="02000300000000000000" pitchFamily="2" charset="-127"/>
              </a:rPr>
              <a:t> </a:t>
            </a:r>
            <a:r>
              <a:rPr lang="ko-KR" altLang="en-US" sz="2000" b="1" dirty="0">
                <a:latin typeface="제주고딕" panose="02000300000000000000" pitchFamily="2" charset="-127"/>
                <a:ea typeface="제주고딕" panose="02000300000000000000" pitchFamily="2" charset="-127"/>
              </a:rPr>
              <a:t>훼손장비 탐지</a:t>
            </a:r>
            <a:endParaRPr lang="en-US" altLang="ko-KR" sz="2000" b="1" dirty="0">
              <a:latin typeface="제주고딕" panose="02000300000000000000" pitchFamily="2" charset="-127"/>
              <a:ea typeface="제주고딕" panose="02000300000000000000" pitchFamily="2" charset="-127"/>
            </a:endParaRPr>
          </a:p>
          <a:p>
            <a:pPr marL="38100" marR="381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2000" b="1" dirty="0">
              <a:effectLst/>
              <a:latin typeface="제주고딕" panose="02000300000000000000" pitchFamily="2" charset="-127"/>
              <a:ea typeface="제주고딕" panose="02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8F6DD0-8F38-9E11-4CA5-D0945CBFB68D}"/>
              </a:ext>
            </a:extLst>
          </p:cNvPr>
          <p:cNvSpPr/>
          <p:nvPr/>
        </p:nvSpPr>
        <p:spPr>
          <a:xfrm>
            <a:off x="-317" y="-56577"/>
            <a:ext cx="17548875" cy="1358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CBE47E6-746B-82BD-9AEE-265236BFDE9D}"/>
              </a:ext>
            </a:extLst>
          </p:cNvPr>
          <p:cNvSpPr/>
          <p:nvPr/>
        </p:nvSpPr>
        <p:spPr>
          <a:xfrm>
            <a:off x="881826" y="-56577"/>
            <a:ext cx="4516582" cy="1358057"/>
          </a:xfrm>
          <a:prstGeom prst="rect">
            <a:avLst/>
          </a:prstGeom>
          <a:solidFill>
            <a:srgbClr val="9700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E1BA15-EF40-226B-7995-74980D738AD4}"/>
              </a:ext>
            </a:extLst>
          </p:cNvPr>
          <p:cNvSpPr/>
          <p:nvPr/>
        </p:nvSpPr>
        <p:spPr>
          <a:xfrm>
            <a:off x="7605" y="235131"/>
            <a:ext cx="3125170" cy="82296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C1AFB4-C3DB-FC9A-CA39-F64DB6AC53F3}"/>
              </a:ext>
            </a:extLst>
          </p:cNvPr>
          <p:cNvSpPr txBox="1"/>
          <p:nvPr/>
        </p:nvSpPr>
        <p:spPr>
          <a:xfrm>
            <a:off x="-143211" y="332000"/>
            <a:ext cx="327829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제주고딕" panose="02000300000000000000" pitchFamily="2" charset="-127"/>
                <a:ea typeface="제주고딕" panose="02000300000000000000" pitchFamily="2" charset="-127"/>
              </a:rPr>
              <a:t>    </a:t>
            </a:r>
            <a:r>
              <a:rPr lang="ko-KR" altLang="en-US" sz="3400" dirty="0">
                <a:latin typeface="제주고딕" panose="02000300000000000000" pitchFamily="2" charset="-127"/>
                <a:ea typeface="제주고딕" panose="02000300000000000000" pitchFamily="2" charset="-127"/>
              </a:rPr>
              <a:t>아이디어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438863-B0DF-2446-10A1-5EB6350F7D28}"/>
              </a:ext>
            </a:extLst>
          </p:cNvPr>
          <p:cNvSpPr txBox="1"/>
          <p:nvPr/>
        </p:nvSpPr>
        <p:spPr>
          <a:xfrm>
            <a:off x="15516370" y="292170"/>
            <a:ext cx="158092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00" dirty="0" err="1">
                <a:latin typeface="빛고을광주_Bold" panose="02020603020101020101" pitchFamily="18" charset="-127"/>
                <a:ea typeface="빛고을광주_Bold" panose="02020603020101020101" pitchFamily="18" charset="-127"/>
              </a:rPr>
              <a:t>FRiMS</a:t>
            </a:r>
            <a:endParaRPr lang="ko-KR" altLang="en-US" sz="3400" dirty="0">
              <a:latin typeface="빛고을광주_Bold" panose="02020603020101020101" pitchFamily="18" charset="-127"/>
              <a:ea typeface="빛고을광주_Bold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985</TotalTime>
  <Words>421</Words>
  <Application>Microsoft Office PowerPoint</Application>
  <PresentationFormat>사용자 지정</PresentationFormat>
  <Paragraphs>85</Paragraphs>
  <Slides>14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4" baseType="lpstr">
      <vt:lpstr>나눔고딕</vt:lpstr>
      <vt:lpstr>제주고딕</vt:lpstr>
      <vt:lpstr>빛고을광주_Bold</vt:lpstr>
      <vt:lpstr>맑은 고딕</vt:lpstr>
      <vt:lpstr>Calibri</vt:lpstr>
      <vt:lpstr>함초롬돋움</vt:lpstr>
      <vt:lpstr>Arial</vt:lpstr>
      <vt:lpstr>휴먼아미체</vt:lpstr>
      <vt:lpstr>경기천년바탕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>Presentation</dc:subject>
  <dc:creator>mangoboard.net_20028173</dc:creator>
  <cp:lastModifiedBy>n043342</cp:lastModifiedBy>
  <cp:revision>19</cp:revision>
  <dcterms:created xsi:type="dcterms:W3CDTF">2022-09-24T06:36:35Z</dcterms:created>
  <dcterms:modified xsi:type="dcterms:W3CDTF">2022-09-29T23:36:18Z</dcterms:modified>
  <cp:contentStatus/>
</cp:coreProperties>
</file>